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6" r:id="rId9"/>
    <p:sldId id="265" r:id="rId10"/>
    <p:sldId id="261" r:id="rId11"/>
    <p:sldId id="267" r:id="rId12"/>
    <p:sldId id="268" r:id="rId13"/>
    <p:sldId id="270" r:id="rId14"/>
    <p:sldId id="269" r:id="rId15"/>
    <p:sldId id="271" r:id="rId16"/>
    <p:sldId id="274" r:id="rId17"/>
    <p:sldId id="273" r:id="rId18"/>
    <p:sldId id="287" r:id="rId19"/>
    <p:sldId id="272" r:id="rId20"/>
    <p:sldId id="275" r:id="rId21"/>
    <p:sldId id="279" r:id="rId22"/>
    <p:sldId id="276" r:id="rId23"/>
    <p:sldId id="278" r:id="rId24"/>
    <p:sldId id="280" r:id="rId25"/>
    <p:sldId id="277" r:id="rId26"/>
    <p:sldId id="281" r:id="rId27"/>
    <p:sldId id="282" r:id="rId28"/>
    <p:sldId id="284" r:id="rId29"/>
    <p:sldId id="295" r:id="rId30"/>
    <p:sldId id="296" r:id="rId31"/>
    <p:sldId id="297" r:id="rId32"/>
    <p:sldId id="298" r:id="rId33"/>
    <p:sldId id="299" r:id="rId34"/>
    <p:sldId id="286" r:id="rId35"/>
    <p:sldId id="288" r:id="rId36"/>
    <p:sldId id="289" r:id="rId37"/>
    <p:sldId id="290" r:id="rId38"/>
    <p:sldId id="292" r:id="rId39"/>
    <p:sldId id="293" r:id="rId40"/>
    <p:sldId id="294" r:id="rId41"/>
    <p:sldId id="285" r:id="rId42"/>
    <p:sldId id="283" r:id="rId4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A6E-FDA9-4420-AC8E-98F39FE18842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2F5-0B02-4E11-951C-A8A549ED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17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A6E-FDA9-4420-AC8E-98F39FE18842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2F5-0B02-4E11-951C-A8A549ED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44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A6E-FDA9-4420-AC8E-98F39FE18842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2F5-0B02-4E11-951C-A8A549ED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19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A6E-FDA9-4420-AC8E-98F39FE18842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2F5-0B02-4E11-951C-A8A549ED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88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A6E-FDA9-4420-AC8E-98F39FE18842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2F5-0B02-4E11-951C-A8A549ED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64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A6E-FDA9-4420-AC8E-98F39FE18842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2F5-0B02-4E11-951C-A8A549ED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4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A6E-FDA9-4420-AC8E-98F39FE18842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2F5-0B02-4E11-951C-A8A549ED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17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A6E-FDA9-4420-AC8E-98F39FE18842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2F5-0B02-4E11-951C-A8A549ED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04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A6E-FDA9-4420-AC8E-98F39FE18842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2F5-0B02-4E11-951C-A8A549ED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2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A6E-FDA9-4420-AC8E-98F39FE18842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2F5-0B02-4E11-951C-A8A549ED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04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A6E-FDA9-4420-AC8E-98F39FE18842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72F5-0B02-4E11-951C-A8A549ED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48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1EA6E-FDA9-4420-AC8E-98F39FE18842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72F5-0B02-4E11-951C-A8A549EDBE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71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pokennis.nl/longread/7526/wat-gebeurde-er-in-srebrenica#id-3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andere-tijden-in-de-klas-nederland-en-de-zesdaagse-oorlog/#q=andere%20tijden%20in%20de%20klas%20jeugd" TargetMode="External"/><Relationship Id="rId2" Type="http://schemas.openxmlformats.org/officeDocument/2006/relationships/hyperlink" Target="https://nos.nl/video/570665-eerste-autoloze-zondag-precies-40-jaar-geleden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jd.be/opinie/commentaar/vier-oliecrisissen-vier-recessies/1415262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MDkzG9yHs8" TargetMode="External"/><Relationship Id="rId2" Type="http://schemas.openxmlformats.org/officeDocument/2006/relationships/hyperlink" Target="https://nos.nl/artikel/2217227-oud-premier-ruud-lubbers-78-overleden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nl-nl/corporate/2020/45/nederland-handelsland-betrouwbare-cijfers-voor-beleid" TargetMode="External"/><Relationship Id="rId2" Type="http://schemas.openxmlformats.org/officeDocument/2006/relationships/hyperlink" Target="https://www.youtube.com/watch?v=K41Y9Z_JXM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s.nl/nl-nl/nieuws/2017/52/worden-we-individualistischer-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ZFBMFcfOFU" TargetMode="External"/><Relationship Id="rId2" Type="http://schemas.openxmlformats.org/officeDocument/2006/relationships/hyperlink" Target="https://www.youtube.com/watch?v=dedngfHRjj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tlnieuws.nl/nieuws/laatste-videos-nieuws/video/33431/zij-waren-de-eersten-ter-wereld-homohuwelijk-nederland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nos.nl/artikel/2470418-punk-is-niet-dood-er-is-weer-veel-om-boos-over-te-zijn" TargetMode="External"/><Relationship Id="rId3" Type="http://schemas.openxmlformats.org/officeDocument/2006/relationships/hyperlink" Target="https://www.youtube.com/watch?v=EAI3BNidND0" TargetMode="External"/><Relationship Id="rId7" Type="http://schemas.openxmlformats.org/officeDocument/2006/relationships/hyperlink" Target="https://www.youtube.com/watch?v=MsQ6cwCiqB4" TargetMode="External"/><Relationship Id="rId2" Type="http://schemas.openxmlformats.org/officeDocument/2006/relationships/hyperlink" Target="https://nl.wikipedia.org/wiki/Jeugdcultuu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uRvNgW9jE8" TargetMode="External"/><Relationship Id="rId5" Type="http://schemas.openxmlformats.org/officeDocument/2006/relationships/hyperlink" Target="https://www.youtube.com/watch?v=rj2sj_snSHQ" TargetMode="External"/><Relationship Id="rId4" Type="http://schemas.openxmlformats.org/officeDocument/2006/relationships/hyperlink" Target="https://www.youtube.com/watch?v=i_8w9LgA-uA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eretijden.nl/aflevering/571/De-vredesdemonstratie-van-1981" TargetMode="External"/><Relationship Id="rId2" Type="http://schemas.openxmlformats.org/officeDocument/2006/relationships/hyperlink" Target="https://www.youtube.com/watch?v=izTLk4MCDy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nos.nl/video/268658-nos-begint-met-uitzending-9-11.html" TargetMode="External"/><Relationship Id="rId2" Type="http://schemas.openxmlformats.org/officeDocument/2006/relationships/hyperlink" Target="http://100photos.time.com/photos/richard-drew-falling-man#photograph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Xm7nYKpBlA" TargetMode="External"/><Relationship Id="rId2" Type="http://schemas.openxmlformats.org/officeDocument/2006/relationships/hyperlink" Target="https://www.youtube.com/watch?v=DTbTqCKgXBU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gSGph-k-W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Km_Q0b5bek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5I9wfGK87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os.nl/collectie/13844/video/2340091-hoe-het-in-1995-zo-vreselijk-mis-kon-gaan-in-srebrenica" TargetMode="External"/><Relationship Id="rId2" Type="http://schemas.openxmlformats.org/officeDocument/2006/relationships/hyperlink" Target="https://schooltv.nl/video/andere-tijden-in-de-klas-vluchtelingen-uit-bosni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Deelcontext 2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De Nederlandse maatschappij</a:t>
            </a:r>
            <a:br>
              <a:rPr lang="nl-NL" dirty="0"/>
            </a:br>
            <a:r>
              <a:rPr lang="nl-NL" dirty="0"/>
              <a:t>1978 - 2008</a:t>
            </a:r>
          </a:p>
        </p:txBody>
      </p:sp>
    </p:spTree>
    <p:extLst>
      <p:ext uri="{BB962C8B-B14F-4D97-AF65-F5344CB8AC3E}">
        <p14:creationId xmlns:p14="http://schemas.microsoft.com/office/powerpoint/2010/main" val="389711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torage.googleapis.com/afs-prod/media/0098b2443f224ba194665f4771c2accb/10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42" y="0"/>
            <a:ext cx="10250658" cy="682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0" y="464235"/>
            <a:ext cx="22648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Begraafplaats </a:t>
            </a:r>
            <a:r>
              <a:rPr lang="nl-NL" sz="2800" dirty="0" err="1" smtClean="0"/>
              <a:t>Potocari</a:t>
            </a:r>
            <a:endParaRPr lang="nl-NL" sz="28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175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head of 33 Srebrenica Genocide victims' burial : Nieuwsfoto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62011" cy="63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87979" y="6397687"/>
            <a:ext cx="8085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hlinkClick r:id="rId3"/>
              </a:rPr>
              <a:t>Meer informatie over wat en waarom: Wat </a:t>
            </a:r>
            <a:r>
              <a:rPr lang="nl-NL" dirty="0">
                <a:hlinkClick r:id="rId3"/>
              </a:rPr>
              <a:t>gebeurde er in Srebrenica? | NPO Kennis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608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Nederland in Europa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83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Nederland is al vanaf het begin een voorloper in Europese samenwerking (EGKS, EEG)</a:t>
            </a:r>
          </a:p>
          <a:p>
            <a:pPr marL="0" indent="0">
              <a:buNone/>
            </a:pPr>
            <a:r>
              <a:rPr lang="nl-NL" dirty="0" smtClean="0"/>
              <a:t>In de jaren ’80 en ‘90 is Nederland iedere keer betrokken bij meer samenwerking tussen Europese landen</a:t>
            </a:r>
          </a:p>
          <a:p>
            <a:pPr marL="0" indent="0">
              <a:buNone/>
            </a:pPr>
            <a:r>
              <a:rPr lang="nl-NL" dirty="0" smtClean="0"/>
              <a:t>1985: </a:t>
            </a:r>
            <a:r>
              <a:rPr lang="nl-NL" b="1" dirty="0" smtClean="0">
                <a:solidFill>
                  <a:srgbClr val="FF0000"/>
                </a:solidFill>
              </a:rPr>
              <a:t>Verdrag van Schengen </a:t>
            </a:r>
            <a:r>
              <a:rPr lang="nl-NL" dirty="0" smtClean="0">
                <a:sym typeface="Wingdings" panose="05000000000000000000" pitchFamily="2" charset="2"/>
              </a:rPr>
              <a:t> vanaf 1993 interne Europese markt vrij verkeer van personen, diensten e.d.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1992: </a:t>
            </a:r>
            <a:r>
              <a:rPr lang="nl-NL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Verdrag van Maastricht </a:t>
            </a:r>
            <a:r>
              <a:rPr lang="nl-NL" dirty="0" smtClean="0">
                <a:sym typeface="Wingdings" panose="05000000000000000000" pitchFamily="2" charset="2"/>
              </a:rPr>
              <a:t>= oprichting van de </a:t>
            </a:r>
            <a:r>
              <a:rPr lang="nl-NL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Europese Unie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Lidstaten geven deel van hun soevereiniteit op.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Europese parlement krijgt wetgevende macht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Invoering Euro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Na 1989/1991 (einde SU, einde Koude Oorlog) weg is vrij voor uitbreiding EU naar Oost-Europa: Oost-Europese landen uit voormalige invloedsfeer SU treden toe tot EU en NAVO in 2004</a:t>
            </a:r>
            <a:endParaRPr lang="nl-NL" dirty="0"/>
          </a:p>
        </p:txBody>
      </p:sp>
      <p:sp>
        <p:nvSpPr>
          <p:cNvPr id="4" name="Rechthoekig bijschrift 3"/>
          <p:cNvSpPr/>
          <p:nvPr/>
        </p:nvSpPr>
        <p:spPr>
          <a:xfrm>
            <a:off x="10255348" y="3657600"/>
            <a:ext cx="1814732" cy="1659988"/>
          </a:xfrm>
          <a:prstGeom prst="wedgeRectCallout">
            <a:avLst>
              <a:gd name="adj1" fmla="val -197303"/>
              <a:gd name="adj2" fmla="val 450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Internationale / Europese rol van Nederland wordt kleiner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5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389096" y="192346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l-NL" sz="3600" b="1" dirty="0" smtClean="0"/>
              <a:t>De Schengenzone =</a:t>
            </a:r>
          </a:p>
          <a:p>
            <a:pPr marL="0" indent="0">
              <a:buNone/>
            </a:pPr>
            <a:r>
              <a:rPr lang="nl-NL" dirty="0" smtClean="0"/>
              <a:t>Gemeenschappelijk visumbeleid</a:t>
            </a:r>
          </a:p>
          <a:p>
            <a:pPr marL="0" indent="0">
              <a:buNone/>
            </a:pPr>
            <a:r>
              <a:rPr lang="nl-NL" dirty="0" smtClean="0"/>
              <a:t>Vrij verkeer van personen, goederen, diensten en kapitaal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https://upload.wikimedia.org/wikipedia/commons/2/2c/Kaart_EUROPA_OKT_2018_SchengenAcquis_AFSJ_ET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197" y="2565"/>
            <a:ext cx="6420803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0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6/65/GER_%E2%80%94_BY_%E2%80%94_Regensburg_-_Donaumarkt_1_%28Museum_der_Bayerischen_Geschichte%3B_Vertrag_von_Maastricht%29_%28cropped%29.JPG/1280px-GER_%E2%80%94_BY_%E2%80%94_Regensburg_-_Donaumarkt_1_%28Museum_der_Bayerischen_Geschichte%3B_Vertrag_von_Maastricht%29_%28croppe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79828" y="6260123"/>
            <a:ext cx="693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Ff lezen? De tekst van het Verdrag van Maastricht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63851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Oliecrisis</a:t>
            </a:r>
            <a:r>
              <a:rPr lang="nl-NL" b="1" dirty="0" smtClean="0"/>
              <a:t> wordt economische crisis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Aanleiding = </a:t>
            </a:r>
            <a:r>
              <a:rPr lang="nl-NL" b="1" u="sng" dirty="0" smtClean="0"/>
              <a:t>1973 Israël &amp; Arabische landen </a:t>
            </a:r>
            <a:r>
              <a:rPr lang="nl-NL" dirty="0" smtClean="0"/>
              <a:t>(Syrië, Egypte + aantal anderen) = </a:t>
            </a:r>
            <a:r>
              <a:rPr lang="nl-NL" b="1" dirty="0" smtClean="0"/>
              <a:t>oorlog</a:t>
            </a:r>
            <a:r>
              <a:rPr lang="nl-NL" dirty="0" smtClean="0"/>
              <a:t> </a:t>
            </a:r>
            <a:r>
              <a:rPr lang="nl-NL" sz="2400" dirty="0" smtClean="0"/>
              <a:t>(= </a:t>
            </a:r>
            <a:r>
              <a:rPr lang="nl-NL" sz="2400" dirty="0" err="1" smtClean="0"/>
              <a:t>Jom</a:t>
            </a:r>
            <a:r>
              <a:rPr lang="nl-NL" sz="2400" dirty="0" smtClean="0"/>
              <a:t> </a:t>
            </a:r>
            <a:r>
              <a:rPr lang="nl-NL" sz="2400" dirty="0" err="1" smtClean="0"/>
              <a:t>Kipoeroorlog</a:t>
            </a:r>
            <a:r>
              <a:rPr lang="nl-NL" sz="2400" dirty="0" smtClean="0"/>
              <a:t>*; Egypte en Syrië vielen Israël aan nadat deze in 1967 gebieden van hen had bezet)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sz="2400" dirty="0" smtClean="0">
                <a:sym typeface="Wingdings" panose="05000000000000000000" pitchFamily="2" charset="2"/>
              </a:rPr>
              <a:t>  </a:t>
            </a:r>
            <a:endParaRPr lang="nl-NL" sz="2400" dirty="0"/>
          </a:p>
          <a:p>
            <a:r>
              <a:rPr lang="nl-NL" dirty="0" smtClean="0"/>
              <a:t>VS, Nederland en aantal andere westerse landen steunden Israël.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</a:t>
            </a:r>
            <a:endParaRPr lang="nl-NL" dirty="0"/>
          </a:p>
          <a:p>
            <a:r>
              <a:rPr lang="nl-NL" dirty="0" smtClean="0"/>
              <a:t>Gevolg: olie boycot van (Arabische) olieproducerende landen </a:t>
            </a:r>
            <a:r>
              <a:rPr lang="nl-NL" dirty="0" smtClean="0">
                <a:sym typeface="Wingdings" panose="05000000000000000000" pitchFamily="2" charset="2"/>
              </a:rPr>
              <a:t> oliecrisis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81000" y="6311900"/>
            <a:ext cx="1016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* </a:t>
            </a:r>
            <a:r>
              <a:rPr lang="nl-NL" i="1" dirty="0" err="1" smtClean="0"/>
              <a:t>Jom</a:t>
            </a:r>
            <a:r>
              <a:rPr lang="nl-NL" i="1" dirty="0" smtClean="0"/>
              <a:t> </a:t>
            </a:r>
            <a:r>
              <a:rPr lang="nl-NL" i="1" dirty="0" err="1" smtClean="0"/>
              <a:t>Kimpoer</a:t>
            </a:r>
            <a:r>
              <a:rPr lang="nl-NL" i="1" dirty="0" smtClean="0"/>
              <a:t> betekent ‘grote verzoendag’ in het Hebreeuws; veel Israëlische militairen hadden toen verlof. </a:t>
            </a:r>
            <a:endParaRPr lang="nl-NL" i="1" dirty="0"/>
          </a:p>
        </p:txBody>
      </p:sp>
      <p:sp>
        <p:nvSpPr>
          <p:cNvPr id="6" name="Rechthoek 5"/>
          <p:cNvSpPr/>
          <p:nvPr/>
        </p:nvSpPr>
        <p:spPr>
          <a:xfrm>
            <a:off x="1036507" y="5807631"/>
            <a:ext cx="5181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Eerste autoloze zondag precies 40 jaar geleden | NOS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114903" y="2619863"/>
            <a:ext cx="4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hlinkClick r:id="rId3"/>
              </a:rPr>
              <a:t>https://schooltv.nl/video/andere-tijden-in-de-klas-nederland-en-de-zesdaagse-oorlog/#</a:t>
            </a:r>
            <a:r>
              <a:rPr lang="nl-NL" sz="1200" dirty="0" smtClean="0">
                <a:hlinkClick r:id="rId3"/>
              </a:rPr>
              <a:t>q=andere%20tijden%20in%20de%20klas%20jeugd</a:t>
            </a:r>
            <a:r>
              <a:rPr lang="nl-NL" sz="1200" dirty="0" smtClean="0"/>
              <a:t> 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43495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toloze zond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9" y="154440"/>
            <a:ext cx="11430000" cy="75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02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Oliecrisis</a:t>
            </a:r>
            <a:r>
              <a:rPr lang="nl-NL" dirty="0" smtClean="0"/>
              <a:t>? = oorzaak van economische crisis of stagnatie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1973 – 1974 i.v.m. Arabisch-Israëlisch conflict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 smtClean="0">
                <a:sym typeface="Wingdings" panose="05000000000000000000" pitchFamily="2" charset="2"/>
              </a:rPr>
              <a:t>- prijsverhoging vaten olie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 smtClean="0">
                <a:sym typeface="Wingdings" panose="05000000000000000000" pitchFamily="2" charset="2"/>
              </a:rPr>
              <a:t>- embargo (verbod olieverkoop aan) Nederland i.v.m. steun aan Israël.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1978 – 1981 i.v.m. Iraanse revolutie </a:t>
            </a:r>
            <a:r>
              <a:rPr lang="nl-NL" sz="2400" i="1" dirty="0" smtClean="0">
                <a:sym typeface="Wingdings" panose="05000000000000000000" pitchFamily="2" charset="2"/>
              </a:rPr>
              <a:t>(Sjah weg, oprichting Islamitische Republiek Iran)</a:t>
            </a:r>
            <a:r>
              <a:rPr lang="nl-NL" dirty="0" smtClean="0">
                <a:sym typeface="Wingdings" panose="05000000000000000000" pitchFamily="2" charset="2"/>
              </a:rPr>
              <a:t> Irak-Iraanse oorlog (1981)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 smtClean="0">
                <a:sym typeface="Wingdings" panose="05000000000000000000" pitchFamily="2" charset="2"/>
              </a:rPr>
              <a:t>- wegvallen productie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Eind 1981 was de prijs van een vat olie 160 % duurder dan in 1978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    </a:t>
            </a:r>
            <a:r>
              <a:rPr lang="nl-NL" i="1" dirty="0" smtClean="0">
                <a:sym typeface="Wingdings" panose="05000000000000000000" pitchFamily="2" charset="2"/>
              </a:rPr>
              <a:t>(= hoogste prijs ooit in de geschiedenis)</a:t>
            </a:r>
            <a:endParaRPr lang="nl-NL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u="sng" dirty="0" smtClean="0">
                <a:sym typeface="Wingdings" panose="05000000000000000000" pitchFamily="2" charset="2"/>
              </a:rPr>
              <a:t>Gevolg voor Nederland is diepe </a:t>
            </a:r>
            <a:r>
              <a:rPr lang="nl-NL" b="1" u="sng" dirty="0">
                <a:sym typeface="Wingdings" panose="05000000000000000000" pitchFamily="2" charset="2"/>
              </a:rPr>
              <a:t>economische </a:t>
            </a:r>
            <a:r>
              <a:rPr lang="nl-NL" b="1" u="sng" dirty="0" smtClean="0">
                <a:sym typeface="Wingdings" panose="05000000000000000000" pitchFamily="2" charset="2"/>
              </a:rPr>
              <a:t>crisis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89964" y="6176963"/>
            <a:ext cx="3974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Vier oliecrisissen, vier recessies | De Tijd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977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1621" t="15446" r="22558" b="11518"/>
          <a:stretch/>
        </p:blipFill>
        <p:spPr>
          <a:xfrm>
            <a:off x="0" y="0"/>
            <a:ext cx="9013372" cy="663034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287692" y="979714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Spotprent uit 1973 over de oliecrisis, </a:t>
            </a:r>
          </a:p>
          <a:p>
            <a:r>
              <a:rPr lang="nl-NL" dirty="0" smtClean="0"/>
              <a:t>de </a:t>
            </a:r>
            <a:r>
              <a:rPr lang="nl-NL" dirty="0"/>
              <a:t>cartoonist Fritz Behrendt schildert slecht uitgeruste Westerse leiders af </a:t>
            </a:r>
            <a:r>
              <a:rPr lang="nl-NL" dirty="0" smtClean="0"/>
              <a:t>die door </a:t>
            </a:r>
            <a:r>
              <a:rPr lang="nl-NL" dirty="0"/>
              <a:t>de Organisatie van de Olie-Exporterende Landen (OPEC) worden </a:t>
            </a:r>
            <a:r>
              <a:rPr lang="nl-NL" dirty="0" smtClean="0"/>
              <a:t>gechanteerd met een </a:t>
            </a:r>
            <a:r>
              <a:rPr lang="nl-NL" dirty="0" err="1" smtClean="0"/>
              <a:t>olie-boycot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671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Economische crises: jaren 30 en 80 vergelijking </a:t>
            </a:r>
            <a:r>
              <a:rPr lang="nl-NL" sz="3600" i="1" dirty="0" smtClean="0"/>
              <a:t>(bron </a:t>
            </a:r>
            <a:r>
              <a:rPr lang="nl-NL" sz="3600" i="1" dirty="0" err="1" smtClean="0"/>
              <a:t>cbs</a:t>
            </a:r>
            <a:r>
              <a:rPr lang="nl-NL" sz="3600" i="1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8527"/>
          <a:stretch/>
        </p:blipFill>
        <p:spPr>
          <a:xfrm>
            <a:off x="273816" y="1690688"/>
            <a:ext cx="11312937" cy="5559832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H="1">
            <a:off x="8869682" y="2495006"/>
            <a:ext cx="1018901" cy="40494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79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Waardoor veranderden de maatschappelijke verhoudingen in Nederland tussen 1978 en 2008?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6802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Economische crisis </a:t>
            </a:r>
            <a:r>
              <a:rPr lang="nl-NL" dirty="0" smtClean="0">
                <a:sym typeface="Wingdings" panose="05000000000000000000" pitchFamily="2" charset="2"/>
              </a:rPr>
              <a:t> gevolgen voor verzorgingsstaat 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Door de economische crisis ontstond veel kritiek op de verzorgingsstaat:</a:t>
            </a:r>
          </a:p>
          <a:p>
            <a:pPr>
              <a:buFontTx/>
              <a:buChar char="-"/>
            </a:pPr>
            <a:r>
              <a:rPr lang="nl-NL" dirty="0" smtClean="0"/>
              <a:t>Te duur</a:t>
            </a:r>
          </a:p>
          <a:p>
            <a:pPr>
              <a:buFontTx/>
              <a:buChar char="-"/>
            </a:pPr>
            <a:r>
              <a:rPr lang="nl-NL" dirty="0" smtClean="0"/>
              <a:t>Te bureaucratisch (veel regels en procedures, overleggen, veel ambtenaren, onpersoonlijk, verdeling van de verantwoordelijkheid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Oplossing? </a:t>
            </a:r>
          </a:p>
          <a:p>
            <a:pPr>
              <a:buFontTx/>
              <a:buChar char="-"/>
            </a:pPr>
            <a:r>
              <a:rPr lang="nl-NL" dirty="0" smtClean="0"/>
              <a:t>Bezuinigingen = </a:t>
            </a:r>
            <a:r>
              <a:rPr lang="nl-NL" b="1" dirty="0" smtClean="0"/>
              <a:t>Inperking van de verzorgingsstaat </a:t>
            </a:r>
            <a:r>
              <a:rPr lang="nl-NL" dirty="0" smtClean="0"/>
              <a:t>(verlaging minimumloon en uitkeringen</a:t>
            </a:r>
          </a:p>
          <a:p>
            <a:pPr>
              <a:buFontTx/>
              <a:buChar char="-"/>
            </a:pPr>
            <a:r>
              <a:rPr lang="nl-NL" b="1" dirty="0" smtClean="0"/>
              <a:t>Privatisering</a:t>
            </a:r>
            <a:r>
              <a:rPr lang="nl-NL" dirty="0" smtClean="0"/>
              <a:t> van staatsbedrijven (postbedrijf PTT, NS)</a:t>
            </a:r>
          </a:p>
          <a:p>
            <a:pPr marL="0" indent="0">
              <a:buNone/>
            </a:pPr>
            <a:r>
              <a:rPr lang="nl-NL" dirty="0" smtClean="0"/>
              <a:t>Via </a:t>
            </a:r>
            <a:r>
              <a:rPr lang="nl-NL" b="1" dirty="0" smtClean="0">
                <a:solidFill>
                  <a:srgbClr val="FF0000"/>
                </a:solidFill>
              </a:rPr>
              <a:t>Poldermodel</a:t>
            </a:r>
            <a:r>
              <a:rPr lang="nl-NL" dirty="0" smtClean="0"/>
              <a:t> = uniek overlegcultuurtje in Nederland tussen overheid, werkgevers en werknemers (vakbond) met als doel overeenstemming (consensus) bereiken (en hiermee worden stakingen vermeden)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898788" y="6185391"/>
            <a:ext cx="478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Oud-premier Ruud Lubbers (78) overleden | NOS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041612" y="3361214"/>
            <a:ext cx="4254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i="1" dirty="0">
                <a:hlinkClick r:id="rId3"/>
              </a:rPr>
              <a:t>Toeslagenaffaire. De ellende uitgelegd. - YouTube</a:t>
            </a:r>
            <a:endParaRPr lang="nl-NL" sz="1600" i="1" dirty="0"/>
          </a:p>
        </p:txBody>
      </p:sp>
      <p:sp>
        <p:nvSpPr>
          <p:cNvPr id="6" name="Rechteraccolade 5"/>
          <p:cNvSpPr/>
          <p:nvPr/>
        </p:nvSpPr>
        <p:spPr>
          <a:xfrm>
            <a:off x="10528663" y="4140926"/>
            <a:ext cx="444137" cy="2189925"/>
          </a:xfrm>
          <a:prstGeom prst="rightBrac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0972800" y="4637314"/>
            <a:ext cx="1045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Liberaal beleid onder Lubbers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5328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‘polderen’ kent een </a:t>
            </a:r>
            <a:r>
              <a:rPr lang="nl-NL" smtClean="0"/>
              <a:t>lange geschiedenis in NL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7985"/>
          <a:stretch/>
        </p:blipFill>
        <p:spPr>
          <a:xfrm>
            <a:off x="1434368" y="2448333"/>
            <a:ext cx="10206815" cy="33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http://www.luxetveritas.nl/blog/wp-content/uploads/2012/07/Gern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945"/>
            <a:ext cx="10408920" cy="68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-omlaag 3"/>
          <p:cNvSpPr/>
          <p:nvPr/>
        </p:nvSpPr>
        <p:spPr>
          <a:xfrm>
            <a:off x="4601615" y="2243656"/>
            <a:ext cx="587829" cy="1397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omlaag 4"/>
          <p:cNvSpPr/>
          <p:nvPr/>
        </p:nvSpPr>
        <p:spPr>
          <a:xfrm>
            <a:off x="6389875" y="2217530"/>
            <a:ext cx="644434" cy="1384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streepte pijl-rechts 5"/>
          <p:cNvSpPr/>
          <p:nvPr/>
        </p:nvSpPr>
        <p:spPr>
          <a:xfrm rot="19945968">
            <a:off x="7627223" y="1697135"/>
            <a:ext cx="1926961" cy="21641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Herstel vanaf eind jaren ‘80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3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ttps://upload.wikimedia.org/wikipedia/commons/thumb/0/08/LevendGeborenenNL.png/1024px-LevendGeborenenN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06" y="823875"/>
            <a:ext cx="9615443" cy="591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38200" y="365125"/>
            <a:ext cx="744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Geboortecijfer (invloed economische crises is duidelijk zichtbaar)</a:t>
            </a:r>
            <a:endParaRPr lang="nl-NL" dirty="0"/>
          </a:p>
        </p:txBody>
      </p:sp>
      <p:sp>
        <p:nvSpPr>
          <p:cNvPr id="6" name="Pijl-omlaag 5"/>
          <p:cNvSpPr/>
          <p:nvPr/>
        </p:nvSpPr>
        <p:spPr>
          <a:xfrm>
            <a:off x="8817429" y="1690688"/>
            <a:ext cx="339634" cy="961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>
            <a:off x="9453154" y="1690688"/>
            <a:ext cx="339634" cy="961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9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Economische bloeiperiode</a:t>
            </a:r>
            <a:br>
              <a:rPr lang="nl-NL" dirty="0" smtClean="0"/>
            </a:br>
            <a:r>
              <a:rPr lang="nl-NL" dirty="0" smtClean="0"/>
              <a:t>eind jaren ‘80 tot 2008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Oorzaken? </a:t>
            </a:r>
          </a:p>
          <a:p>
            <a:pPr>
              <a:buFontTx/>
              <a:buChar char="-"/>
            </a:pPr>
            <a:r>
              <a:rPr lang="nl-NL" dirty="0" smtClean="0"/>
              <a:t>Toenemende Europese samenwerking</a:t>
            </a:r>
          </a:p>
          <a:p>
            <a:pPr>
              <a:buFontTx/>
              <a:buChar char="-"/>
            </a:pPr>
            <a:r>
              <a:rPr lang="nl-NL" b="1" dirty="0" smtClean="0">
                <a:solidFill>
                  <a:srgbClr val="FF0000"/>
                </a:solidFill>
              </a:rPr>
              <a:t>Globalisering</a:t>
            </a:r>
            <a:r>
              <a:rPr lang="nl-NL" dirty="0" smtClean="0"/>
              <a:t> (de verbondenheid van landen op politiek, economisch en cultureel gebied) </a:t>
            </a:r>
          </a:p>
          <a:p>
            <a:pPr lvl="1">
              <a:buFontTx/>
              <a:buChar char="-"/>
            </a:pPr>
            <a:r>
              <a:rPr lang="nl-NL" dirty="0" smtClean="0"/>
              <a:t>O.a. gestimuleerd door </a:t>
            </a:r>
            <a:r>
              <a:rPr lang="nl-NL" b="1" u="sng" dirty="0" smtClean="0"/>
              <a:t>de komst van internet</a:t>
            </a:r>
            <a:endParaRPr lang="nl-NL" b="1" u="sng" dirty="0"/>
          </a:p>
        </p:txBody>
      </p:sp>
      <p:sp>
        <p:nvSpPr>
          <p:cNvPr id="5" name="Rechthoek 4"/>
          <p:cNvSpPr/>
          <p:nvPr/>
        </p:nvSpPr>
        <p:spPr>
          <a:xfrm>
            <a:off x="1441267" y="4161454"/>
            <a:ext cx="6592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Globalisering – Of waarom jouw televisie zo goedkoop is </a:t>
            </a:r>
            <a:r>
              <a:rPr lang="nl-NL" dirty="0" smtClean="0">
                <a:hlinkClick r:id="rId2"/>
              </a:rPr>
              <a:t>– YouTube</a:t>
            </a:r>
            <a:r>
              <a:rPr lang="nl-NL" dirty="0" smtClean="0"/>
              <a:t> 5.30</a:t>
            </a:r>
            <a:endParaRPr lang="nl-NL" dirty="0"/>
          </a:p>
        </p:txBody>
      </p:sp>
      <p:sp>
        <p:nvSpPr>
          <p:cNvPr id="6" name="Rechteraccolade 5"/>
          <p:cNvSpPr/>
          <p:nvPr/>
        </p:nvSpPr>
        <p:spPr>
          <a:xfrm rot="5400000">
            <a:off x="5533209" y="-244320"/>
            <a:ext cx="796834" cy="1037408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3363685" y="5476077"/>
            <a:ext cx="546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Heel gunstig voor </a:t>
            </a:r>
            <a:r>
              <a:rPr lang="nl-NL" sz="2400" b="1" u="sng" dirty="0" smtClean="0"/>
              <a:t>Nederland Handelsland </a:t>
            </a:r>
            <a:endParaRPr lang="nl-NL" sz="2400" b="1" u="sng" dirty="0"/>
          </a:p>
        </p:txBody>
      </p:sp>
      <p:sp>
        <p:nvSpPr>
          <p:cNvPr id="8" name="Rechthoek 7"/>
          <p:cNvSpPr/>
          <p:nvPr/>
        </p:nvSpPr>
        <p:spPr>
          <a:xfrm>
            <a:off x="3069772" y="5901611"/>
            <a:ext cx="7641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Nederland Handelsland: betrouwbare cijfers voor beleid (cbs.nl)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27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http://www.luxetveritas.nl/blog/wp-content/uploads/2012/07/Gern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0" y="771525"/>
            <a:ext cx="93154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6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Sociaal-culturele veranderingen</a:t>
            </a:r>
            <a:br>
              <a:rPr lang="nl-NL" dirty="0" smtClean="0"/>
            </a:br>
            <a:r>
              <a:rPr lang="nl-NL" dirty="0" smtClean="0"/>
              <a:t>jaren ‘80 tot 2008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805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strike="sngStrike" dirty="0" smtClean="0"/>
              <a:t>Maakbare samenleving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(= </a:t>
            </a:r>
            <a:r>
              <a:rPr lang="nl-NL" dirty="0" err="1" smtClean="0">
                <a:sym typeface="Wingdings" panose="05000000000000000000" pitchFamily="2" charset="2"/>
              </a:rPr>
              <a:t>sociaal-democratisch</a:t>
            </a:r>
            <a:r>
              <a:rPr lang="nl-NL" dirty="0" smtClean="0">
                <a:sym typeface="Wingdings" panose="05000000000000000000" pitchFamily="2" charset="2"/>
              </a:rPr>
              <a:t>) 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Liberalisering van de samenleving </a:t>
            </a:r>
            <a:r>
              <a:rPr lang="nl-NL" sz="2400" i="1" dirty="0" smtClean="0">
                <a:sym typeface="Wingdings" panose="05000000000000000000" pitchFamily="2" charset="2"/>
              </a:rPr>
              <a:t>(zelfredzaamheid van burger en bedrijven is belangrijk)  </a:t>
            </a:r>
            <a:r>
              <a:rPr lang="nl-NL" sz="2400" dirty="0" smtClean="0">
                <a:sym typeface="Wingdings" panose="05000000000000000000" pitchFamily="2" charset="2"/>
              </a:rPr>
              <a:t>i.c.m. ontzuiling </a:t>
            </a:r>
            <a:endParaRPr lang="nl-NL" sz="24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4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4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i="1" dirty="0" smtClean="0">
              <a:sym typeface="Wingdings" panose="05000000000000000000" pitchFamily="2" charset="2"/>
            </a:endParaRPr>
          </a:p>
        </p:txBody>
      </p:sp>
      <p:sp>
        <p:nvSpPr>
          <p:cNvPr id="4" name="Pijl-omlaag 3"/>
          <p:cNvSpPr/>
          <p:nvPr/>
        </p:nvSpPr>
        <p:spPr>
          <a:xfrm>
            <a:off x="1463040" y="2299063"/>
            <a:ext cx="574766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eraccolade 4"/>
          <p:cNvSpPr/>
          <p:nvPr/>
        </p:nvSpPr>
        <p:spPr>
          <a:xfrm rot="5400000">
            <a:off x="6070962" y="-1658190"/>
            <a:ext cx="326572" cy="10992395"/>
          </a:xfrm>
          <a:prstGeom prst="rightBrace">
            <a:avLst>
              <a:gd name="adj1" fmla="val 4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5120640" y="4136231"/>
            <a:ext cx="242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Individualisering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4408997" y="4535130"/>
            <a:ext cx="3852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Worden we individualistischer? (cbs.nl)</a:t>
            </a:r>
            <a:endParaRPr lang="nl-NL" dirty="0"/>
          </a:p>
        </p:txBody>
      </p:sp>
      <p:sp>
        <p:nvSpPr>
          <p:cNvPr id="6" name="Ovaal bijschrift 5"/>
          <p:cNvSpPr/>
          <p:nvPr/>
        </p:nvSpPr>
        <p:spPr>
          <a:xfrm>
            <a:off x="522656" y="4367063"/>
            <a:ext cx="2050868" cy="2233749"/>
          </a:xfrm>
          <a:prstGeom prst="wedgeEllipseCallout">
            <a:avLst>
              <a:gd name="adj1" fmla="val 25027"/>
              <a:gd name="adj2" fmla="val -64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Ruud Lubbers </a:t>
            </a:r>
            <a:r>
              <a:rPr lang="nl-NL" smtClean="0"/>
              <a:t>is Minister-President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8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staat werkt mee aan de individualisering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‘liberale idee dat ieder individu zoveel mogelijk vrijheid moet hebben’</a:t>
            </a:r>
          </a:p>
          <a:p>
            <a:pPr marL="0" indent="0">
              <a:buNone/>
            </a:pPr>
            <a:r>
              <a:rPr lang="nl-NL" dirty="0" smtClean="0"/>
              <a:t>Voorbeelden van</a:t>
            </a:r>
          </a:p>
          <a:p>
            <a:pPr>
              <a:buFontTx/>
              <a:buChar char="-"/>
            </a:pPr>
            <a:r>
              <a:rPr lang="nl-NL" dirty="0" smtClean="0"/>
              <a:t>Gedoogbeleid softdrugs wordt doorgezet. 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Algemene wet gelijke behandeling (1994)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Homohuwelijk (2001) 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Euthanasiewetgeving (2002)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119740" y="3138877"/>
            <a:ext cx="4837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>
                <a:hlinkClick r:id="rId2"/>
              </a:rPr>
              <a:t>Nederland, de onttroonde koning van de wiet - YouTube</a:t>
            </a:r>
            <a:endParaRPr lang="nl-NL" sz="1600" dirty="0"/>
          </a:p>
        </p:txBody>
      </p:sp>
      <p:sp>
        <p:nvSpPr>
          <p:cNvPr id="5" name="Rechthoek 4"/>
          <p:cNvSpPr/>
          <p:nvPr/>
        </p:nvSpPr>
        <p:spPr>
          <a:xfrm>
            <a:off x="1119740" y="3983482"/>
            <a:ext cx="7318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hlinkClick r:id="rId3"/>
              </a:rPr>
              <a:t>Postbus 51 - Spot (1994) Algemene Wet Gelijke Behandeling - YouTube</a:t>
            </a:r>
            <a:endParaRPr lang="nl-NL" sz="1600" dirty="0"/>
          </a:p>
        </p:txBody>
      </p:sp>
      <p:sp>
        <p:nvSpPr>
          <p:cNvPr id="6" name="Rechthoek 5"/>
          <p:cNvSpPr/>
          <p:nvPr/>
        </p:nvSpPr>
        <p:spPr>
          <a:xfrm>
            <a:off x="1119740" y="4995584"/>
            <a:ext cx="9500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hlinkClick r:id="rId4"/>
              </a:rPr>
              <a:t>Zij waren de eersten ter wereld: </a:t>
            </a:r>
            <a:r>
              <a:rPr lang="nl-NL" sz="1600" dirty="0" smtClean="0">
                <a:hlinkClick r:id="rId4"/>
              </a:rPr>
              <a:t>homohuwelijk </a:t>
            </a:r>
            <a:r>
              <a:rPr lang="nl-NL" sz="1600" dirty="0">
                <a:hlinkClick r:id="rId4"/>
              </a:rPr>
              <a:t>in Nederland | RTL Nieuws</a:t>
            </a:r>
            <a:endParaRPr lang="nl-NL" sz="1600" dirty="0"/>
          </a:p>
        </p:txBody>
      </p:sp>
      <p:sp>
        <p:nvSpPr>
          <p:cNvPr id="7" name="Rechthoekig bijschrift 6"/>
          <p:cNvSpPr/>
          <p:nvPr/>
        </p:nvSpPr>
        <p:spPr>
          <a:xfrm>
            <a:off x="6826032" y="4594332"/>
            <a:ext cx="4336869" cy="1980053"/>
          </a:xfrm>
          <a:prstGeom prst="wedgeRectCallout">
            <a:avLst>
              <a:gd name="adj1" fmla="val -62481"/>
              <a:gd name="adj2" fmla="val -50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smtClean="0"/>
              <a:t>Beeld =</a:t>
            </a:r>
          </a:p>
          <a:p>
            <a:pPr algn="ctr"/>
            <a:r>
              <a:rPr lang="nl-NL" sz="2400" smtClean="0"/>
              <a:t>Nederland </a:t>
            </a:r>
            <a:r>
              <a:rPr lang="nl-NL" sz="2400" dirty="0" smtClean="0"/>
              <a:t>is een welvarende, vrije en zeer tolerante samenleving(?)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423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Individualisering werkt door in alle lagen van de samenleving: jongeren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5625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Ontstaan van jeugdculturen op basis van sociale- of etnische achtergrond: </a:t>
            </a:r>
          </a:p>
          <a:p>
            <a:pPr marL="0" indent="0">
              <a:buNone/>
            </a:pPr>
            <a:r>
              <a:rPr lang="nl-NL" dirty="0" smtClean="0"/>
              <a:t>Jaren ’80: Punk- en kraakbeweging</a:t>
            </a:r>
          </a:p>
          <a:p>
            <a:r>
              <a:rPr lang="nl-NL" sz="2000" dirty="0" smtClean="0"/>
              <a:t>Weinig vertrouwen in toekomst (i.v.m. economische crisis)</a:t>
            </a:r>
          </a:p>
          <a:p>
            <a:r>
              <a:rPr lang="nl-NL" sz="2000" dirty="0" smtClean="0"/>
              <a:t>Verzet tegen </a:t>
            </a:r>
            <a:r>
              <a:rPr lang="nl-NL" sz="2000" dirty="0" smtClean="0"/>
              <a:t>autoriteiten</a:t>
            </a:r>
          </a:p>
          <a:p>
            <a:pPr marL="0" indent="0">
              <a:buNone/>
            </a:pPr>
            <a:r>
              <a:rPr lang="nl-NL" sz="2000" dirty="0" smtClean="0"/>
              <a:t> </a:t>
            </a:r>
            <a:endParaRPr lang="nl-NL" sz="2000" dirty="0" smtClean="0"/>
          </a:p>
          <a:p>
            <a:r>
              <a:rPr lang="nl-NL" sz="2000" dirty="0" smtClean="0"/>
              <a:t>Kraken van leegstaande panden als kritiek op woningnood</a:t>
            </a:r>
          </a:p>
          <a:p>
            <a:pPr marL="0" indent="0">
              <a:buNone/>
            </a:pPr>
            <a:r>
              <a:rPr lang="nl-NL" dirty="0" smtClean="0"/>
              <a:t>Jaren ‘90: hiphop (rap) (uit de VS, internationaal) </a:t>
            </a:r>
          </a:p>
          <a:p>
            <a:r>
              <a:rPr lang="nl-NL" sz="2200" dirty="0" smtClean="0"/>
              <a:t>Afro-Amerikaanse jongeren</a:t>
            </a:r>
          </a:p>
          <a:p>
            <a:r>
              <a:rPr lang="nl-NL" sz="2200" dirty="0" smtClean="0"/>
              <a:t>Rapteksten met kritiek over armoede, racisme. </a:t>
            </a:r>
          </a:p>
          <a:p>
            <a:pPr marL="0" indent="0">
              <a:buNone/>
            </a:pPr>
            <a:r>
              <a:rPr lang="nl-NL" dirty="0" smtClean="0"/>
              <a:t>Jaren ’90: Gabber</a:t>
            </a:r>
          </a:p>
          <a:p>
            <a:r>
              <a:rPr lang="nl-NL" sz="2200" dirty="0" smtClean="0"/>
              <a:t>Niet politiek of maatschappelijk geïnteresseerd</a:t>
            </a:r>
          </a:p>
          <a:p>
            <a:r>
              <a:rPr lang="nl-NL" sz="2200" dirty="0" smtClean="0"/>
              <a:t>Gedeelde interesse is muziek en hakken (dansen)</a:t>
            </a:r>
          </a:p>
          <a:p>
            <a:pPr marL="0" indent="0">
              <a:buNone/>
            </a:pPr>
            <a:endParaRPr lang="nl-NL" sz="2200" dirty="0" smtClean="0"/>
          </a:p>
        </p:txBody>
      </p:sp>
      <p:sp>
        <p:nvSpPr>
          <p:cNvPr id="4" name="Rechthoekig bijschrift 3"/>
          <p:cNvSpPr/>
          <p:nvPr/>
        </p:nvSpPr>
        <p:spPr>
          <a:xfrm>
            <a:off x="8752114" y="2312126"/>
            <a:ext cx="2351315" cy="2782388"/>
          </a:xfrm>
          <a:prstGeom prst="wedgeRectCallout">
            <a:avLst>
              <a:gd name="adj1" fmla="val -103553"/>
              <a:gd name="adj2" fmla="val -18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Muziekinteresse is gemene deler</a:t>
            </a:r>
          </a:p>
          <a:p>
            <a:pPr algn="ctr"/>
            <a:endParaRPr lang="nl-NL" b="1" dirty="0">
              <a:solidFill>
                <a:schemeClr val="tx1"/>
              </a:solidFill>
            </a:endParaRPr>
          </a:p>
          <a:p>
            <a:pPr algn="ctr"/>
            <a:r>
              <a:rPr lang="nl-NL" b="1" dirty="0" smtClean="0">
                <a:solidFill>
                  <a:schemeClr val="tx1"/>
                </a:solidFill>
              </a:rPr>
              <a:t>Vaak zijn jeugdculturen maatschappijkritisch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955740" y="6173152"/>
            <a:ext cx="422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nl.wikipedia.org/wiki/Jeugdcultuur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995889" y="4158734"/>
            <a:ext cx="3921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hlinkClick r:id="rId3"/>
              </a:rPr>
              <a:t>https://</a:t>
            </a:r>
            <a:r>
              <a:rPr lang="nl-NL" sz="1400" dirty="0" smtClean="0">
                <a:hlinkClick r:id="rId3"/>
              </a:rPr>
              <a:t>www.youtube.com/watch?v=EAI3BNidND0</a:t>
            </a:r>
            <a:r>
              <a:rPr lang="nl-NL" sz="1400" dirty="0" smtClean="0"/>
              <a:t> </a:t>
            </a:r>
            <a:endParaRPr lang="nl-NL" sz="1400" dirty="0"/>
          </a:p>
        </p:txBody>
      </p:sp>
      <p:sp>
        <p:nvSpPr>
          <p:cNvPr id="7" name="Rechthoek 6"/>
          <p:cNvSpPr/>
          <p:nvPr/>
        </p:nvSpPr>
        <p:spPr>
          <a:xfrm>
            <a:off x="7616713" y="2293036"/>
            <a:ext cx="4032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hlinkClick r:id="rId4"/>
              </a:rPr>
              <a:t>https://</a:t>
            </a:r>
            <a:r>
              <a:rPr lang="nl-NL" sz="1400" dirty="0" smtClean="0">
                <a:hlinkClick r:id="rId4"/>
              </a:rPr>
              <a:t>www.youtube.com/watch?v=i_8w9LgA-uA</a:t>
            </a:r>
            <a:r>
              <a:rPr lang="nl-NL" sz="1400" dirty="0" smtClean="0"/>
              <a:t> </a:t>
            </a:r>
            <a:endParaRPr lang="nl-NL" sz="1400" dirty="0"/>
          </a:p>
        </p:txBody>
      </p:sp>
      <p:sp>
        <p:nvSpPr>
          <p:cNvPr id="8" name="Rechthoek 7"/>
          <p:cNvSpPr/>
          <p:nvPr/>
        </p:nvSpPr>
        <p:spPr>
          <a:xfrm>
            <a:off x="7728639" y="2564179"/>
            <a:ext cx="3808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hlinkClick r:id="rId5"/>
              </a:rPr>
              <a:t>https://</a:t>
            </a:r>
            <a:r>
              <a:rPr lang="nl-NL" sz="1400" dirty="0" smtClean="0">
                <a:hlinkClick r:id="rId5"/>
              </a:rPr>
              <a:t>www.youtube.com/watch?v=rj2sj_snSHQ</a:t>
            </a:r>
            <a:r>
              <a:rPr lang="nl-NL" sz="1400" dirty="0" smtClean="0"/>
              <a:t> </a:t>
            </a:r>
            <a:endParaRPr lang="nl-NL" sz="1400" dirty="0"/>
          </a:p>
        </p:txBody>
      </p:sp>
      <p:sp>
        <p:nvSpPr>
          <p:cNvPr id="9" name="Rechthoek 8"/>
          <p:cNvSpPr/>
          <p:nvPr/>
        </p:nvSpPr>
        <p:spPr>
          <a:xfrm>
            <a:off x="3484691" y="4956366"/>
            <a:ext cx="3929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hlinkClick r:id="rId6"/>
              </a:rPr>
              <a:t>https://www.youtube.com/watch?v=-</a:t>
            </a:r>
            <a:r>
              <a:rPr lang="nl-NL" sz="1400" dirty="0" smtClean="0">
                <a:hlinkClick r:id="rId6"/>
              </a:rPr>
              <a:t>uRvNgW9jE8</a:t>
            </a:r>
            <a:r>
              <a:rPr lang="nl-NL" sz="1400" dirty="0" smtClean="0"/>
              <a:t> </a:t>
            </a:r>
            <a:endParaRPr lang="nl-NL" sz="1400" dirty="0"/>
          </a:p>
        </p:txBody>
      </p:sp>
      <p:sp>
        <p:nvSpPr>
          <p:cNvPr id="10" name="Rechthoek 9"/>
          <p:cNvSpPr/>
          <p:nvPr/>
        </p:nvSpPr>
        <p:spPr>
          <a:xfrm>
            <a:off x="6240144" y="5399703"/>
            <a:ext cx="3989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hlinkClick r:id="rId7"/>
              </a:rPr>
              <a:t>https://</a:t>
            </a:r>
            <a:r>
              <a:rPr lang="nl-NL" sz="1400" dirty="0" smtClean="0">
                <a:hlinkClick r:id="rId7"/>
              </a:rPr>
              <a:t>www.youtube.com/watch?v=MsQ6cwCiqB4</a:t>
            </a:r>
            <a:r>
              <a:rPr lang="nl-NL" sz="1400" dirty="0" smtClean="0"/>
              <a:t> </a:t>
            </a:r>
            <a:endParaRPr lang="nl-NL" sz="1400" dirty="0"/>
          </a:p>
        </p:txBody>
      </p:sp>
      <p:sp>
        <p:nvSpPr>
          <p:cNvPr id="11" name="Rechthoek 10"/>
          <p:cNvSpPr/>
          <p:nvPr/>
        </p:nvSpPr>
        <p:spPr>
          <a:xfrm>
            <a:off x="1043028" y="314565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400" dirty="0">
                <a:hlinkClick r:id="rId8"/>
              </a:rPr>
              <a:t>https://</a:t>
            </a:r>
            <a:r>
              <a:rPr lang="nl-NL" sz="1400" dirty="0" smtClean="0">
                <a:hlinkClick r:id="rId8"/>
              </a:rPr>
              <a:t>nos.nl/artikel/2470418-punk-is-niet-dood-er-is-weer-veel-om-boos-over-te-zijn</a:t>
            </a:r>
            <a:r>
              <a:rPr lang="nl-NL" sz="1400" dirty="0" smtClean="0"/>
              <a:t> 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7648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Gebruik </a:t>
            </a:r>
            <a:r>
              <a:rPr lang="nl-NL" dirty="0" smtClean="0"/>
              <a:t>de bron. </a:t>
            </a:r>
          </a:p>
          <a:p>
            <a:pPr marL="0" indent="0">
              <a:buNone/>
            </a:pPr>
            <a:r>
              <a:rPr lang="nl-NL" dirty="0" smtClean="0"/>
              <a:t>Bewering</a:t>
            </a:r>
            <a:r>
              <a:rPr lang="nl-NL" dirty="0"/>
              <a:t>: De kraakbeweging in Utrecht vertoont continuïteit met het gedachtegoed van de provo's.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(2p) Onderbouw </a:t>
            </a:r>
            <a:r>
              <a:rPr lang="nl-NL" dirty="0"/>
              <a:t>deze bewering met een verwijzing naar de bron.</a:t>
            </a:r>
          </a:p>
        </p:txBody>
      </p:sp>
    </p:spTree>
    <p:extLst>
      <p:ext uri="{BB962C8B-B14F-4D97-AF65-F5344CB8AC3E}">
        <p14:creationId xmlns:p14="http://schemas.microsoft.com/office/powerpoint/2010/main" val="96600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Nederland en de Koude Oorlog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4724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Demonstratie tegen komst kruisraketten (1981 </a:t>
            </a:r>
            <a:r>
              <a:rPr lang="nl-NL" sz="2000" dirty="0" smtClean="0"/>
              <a:t>(en 1983): </a:t>
            </a:r>
            <a:r>
              <a:rPr lang="nl-NL" dirty="0" smtClean="0"/>
              <a:t>grootste massabijeenkomst ooit in Nederland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Nederland wordt door anderen (en ziet zichzelf) als </a:t>
            </a:r>
            <a:r>
              <a:rPr lang="nl-NL" b="1" dirty="0" smtClean="0">
                <a:solidFill>
                  <a:srgbClr val="FF0000"/>
                </a:solidFill>
              </a:rPr>
              <a:t>gidsland</a:t>
            </a:r>
            <a:r>
              <a:rPr lang="nl-NL" b="1" i="1" dirty="0" smtClean="0">
                <a:solidFill>
                  <a:srgbClr val="FF0000"/>
                </a:solidFill>
              </a:rPr>
              <a:t> </a:t>
            </a:r>
            <a:r>
              <a:rPr lang="nl-NL" i="1" dirty="0" smtClean="0"/>
              <a:t>= voorbeeld voor andere landen m.n. wat betreft overheidsbeleid, normen en waarden (bijv. progressief). </a:t>
            </a:r>
            <a:endParaRPr lang="nl-NL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5" name="Rechthoek 4"/>
          <p:cNvSpPr/>
          <p:nvPr/>
        </p:nvSpPr>
        <p:spPr>
          <a:xfrm>
            <a:off x="5687678" y="2641811"/>
            <a:ext cx="4969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www.youtube.com/watch?v=izTLk4MCDyE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7" name="Pijl-omlaag 6"/>
          <p:cNvSpPr/>
          <p:nvPr/>
        </p:nvSpPr>
        <p:spPr>
          <a:xfrm>
            <a:off x="1616528" y="3469809"/>
            <a:ext cx="901338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838200" y="26418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www.anderetijden.nl/aflevering/571/De-vredesdemonstratie-van-1981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3955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In </a:t>
            </a:r>
            <a:r>
              <a:rPr lang="nl-NL" dirty="0"/>
              <a:t>1982 verspreidt de kraakbeweging in Utrecht een poster met daarop de volgende tekst: Wij blijven wonen!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Met </a:t>
            </a:r>
            <a:r>
              <a:rPr lang="nl-NL" dirty="0"/>
              <a:t>ontruiming bedreigd: nieuwegracht 155, kromme nieuwegracht 43 en </a:t>
            </a:r>
            <a:r>
              <a:rPr lang="nl-NL" dirty="0" err="1"/>
              <a:t>biltstraat</a:t>
            </a:r>
            <a:r>
              <a:rPr lang="nl-NL" dirty="0"/>
              <a:t> 164.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Hand </a:t>
            </a:r>
            <a:r>
              <a:rPr lang="nl-NL" dirty="0"/>
              <a:t>in hand willen overheid, </a:t>
            </a:r>
            <a:r>
              <a:rPr lang="nl-NL" dirty="0" err="1"/>
              <a:t>spekulanten</a:t>
            </a:r>
            <a:r>
              <a:rPr lang="nl-NL" dirty="0"/>
              <a:t>, justitie en politie kraakpanden ontruimen. Geld en smerige smoezen winnen het weer van wonen. Dit terwijl kraken de enige manier is om leegstand en woningnood echt </a:t>
            </a:r>
            <a:r>
              <a:rPr lang="nl-NL" dirty="0" err="1"/>
              <a:t>effektief</a:t>
            </a:r>
            <a:r>
              <a:rPr lang="nl-NL" dirty="0"/>
              <a:t> aan te pakken.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Willen </a:t>
            </a:r>
            <a:r>
              <a:rPr lang="nl-NL" dirty="0"/>
              <a:t>ze oorlog, krijgen ze oorlog.</a:t>
            </a:r>
          </a:p>
        </p:txBody>
      </p:sp>
    </p:spTree>
    <p:extLst>
      <p:ext uri="{BB962C8B-B14F-4D97-AF65-F5344CB8AC3E}">
        <p14:creationId xmlns:p14="http://schemas.microsoft.com/office/powerpoint/2010/main" val="700493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maximumscore 2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Voorbeeld </a:t>
            </a:r>
            <a:r>
              <a:rPr lang="nl-NL" dirty="0"/>
              <a:t>van een juist antwoord is: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• </a:t>
            </a:r>
            <a:r>
              <a:rPr lang="nl-NL" dirty="0"/>
              <a:t>De kraakbeweging zet zich net als de provo's af tegen de bestaande orde 1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• </a:t>
            </a:r>
            <a:r>
              <a:rPr lang="nl-NL" dirty="0"/>
              <a:t>wat blijkt uit (een van de volgende): </a:t>
            </a:r>
            <a:r>
              <a:rPr lang="nl-NL" dirty="0" smtClean="0"/>
              <a:t>1 </a:t>
            </a:r>
          </a:p>
          <a:p>
            <a:pPr marL="0" indent="0">
              <a:buNone/>
            </a:pPr>
            <a:r>
              <a:rPr lang="nl-NL" dirty="0" smtClean="0"/>
              <a:t>de </a:t>
            </a:r>
            <a:r>
              <a:rPr lang="nl-NL" dirty="0"/>
              <a:t>oproep tot verzet tegen autoriteiten als justitie en politie / tot oorlog tegen het gezag. </a:t>
            </a:r>
            <a:endParaRPr lang="nl-NL" dirty="0" smtClean="0"/>
          </a:p>
          <a:p>
            <a:pPr marL="0" indent="0">
              <a:buNone/>
            </a:pPr>
            <a:r>
              <a:rPr lang="nl-NL" smtClean="0"/>
              <a:t>het </a:t>
            </a:r>
            <a:r>
              <a:rPr lang="nl-NL" dirty="0"/>
              <a:t>verwijt dat de ontruiming is ingegeven door geld / het werk is van </a:t>
            </a:r>
            <a:r>
              <a:rPr lang="nl-NL"/>
              <a:t>speculanten</a:t>
            </a:r>
            <a:r>
              <a:rPr lang="nl-NL" smtClean="0"/>
              <a:t>. </a:t>
            </a:r>
          </a:p>
          <a:p>
            <a:pPr marL="0" indent="0">
              <a:buNone/>
            </a:pPr>
            <a:r>
              <a:rPr lang="nl-NL" smtClean="0"/>
              <a:t>het </a:t>
            </a:r>
            <a:r>
              <a:rPr lang="nl-NL" dirty="0"/>
              <a:t>verdedigen van het kraken als legitiem middel van verzet.</a:t>
            </a:r>
          </a:p>
        </p:txBody>
      </p:sp>
    </p:spTree>
    <p:extLst>
      <p:ext uri="{BB962C8B-B14F-4D97-AF65-F5344CB8AC3E}">
        <p14:creationId xmlns:p14="http://schemas.microsoft.com/office/powerpoint/2010/main" val="3414124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De volgende gegevens over Nederlandse popartiesten staan in willekeurige volgorde: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1 </a:t>
            </a:r>
            <a:r>
              <a:rPr lang="nl-NL" dirty="0"/>
              <a:t>De Amsterdamse punkband The Ex gebruikte op het album </a:t>
            </a:r>
            <a:r>
              <a:rPr lang="nl-NL" dirty="0" err="1"/>
              <a:t>Disturbing</a:t>
            </a:r>
            <a:r>
              <a:rPr lang="nl-NL" dirty="0"/>
              <a:t> </a:t>
            </a:r>
            <a:r>
              <a:rPr lang="nl-NL" dirty="0" err="1"/>
              <a:t>Domestic</a:t>
            </a:r>
            <a:r>
              <a:rPr lang="nl-NL" dirty="0"/>
              <a:t> </a:t>
            </a:r>
            <a:r>
              <a:rPr lang="nl-NL" dirty="0" err="1"/>
              <a:t>Peace</a:t>
            </a:r>
            <a:r>
              <a:rPr lang="nl-NL" dirty="0"/>
              <a:t> teksten waarin ze het optreden van de politie tegen krakers bekritiseerden.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2 </a:t>
            </a:r>
            <a:r>
              <a:rPr lang="nl-NL" dirty="0"/>
              <a:t>De band </a:t>
            </a:r>
            <a:r>
              <a:rPr lang="nl-NL" dirty="0" err="1"/>
              <a:t>Cuby</a:t>
            </a:r>
            <a:r>
              <a:rPr lang="nl-NL" dirty="0"/>
              <a:t> + Blizzards veroorzaakte opschudding omdat sommige bandleden openlijk gebruikmaakten van drugs die in de hippiecultuur populair waren.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3 </a:t>
            </a:r>
            <a:r>
              <a:rPr lang="nl-NL" dirty="0"/>
              <a:t>De eerste Nederlandse rapgroep Osdorp </a:t>
            </a:r>
            <a:r>
              <a:rPr lang="nl-NL" dirty="0" err="1"/>
              <a:t>Posse</a:t>
            </a:r>
            <a:r>
              <a:rPr lang="nl-NL" dirty="0"/>
              <a:t> had met hun debuutalbum Osdorp stijl meteen succes.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4 </a:t>
            </a:r>
            <a:r>
              <a:rPr lang="nl-NL" dirty="0"/>
              <a:t>De Nederlandse zangeres </a:t>
            </a:r>
            <a:r>
              <a:rPr lang="nl-NL" dirty="0" err="1"/>
              <a:t>Davina</a:t>
            </a:r>
            <a:r>
              <a:rPr lang="nl-NL" dirty="0"/>
              <a:t> Michelle werd op de website YouTube ontdekt toen zij een nummer van de Amerikaanse zangeres </a:t>
            </a:r>
            <a:r>
              <a:rPr lang="nl-NL" dirty="0" err="1"/>
              <a:t>P!nk</a:t>
            </a:r>
            <a:r>
              <a:rPr lang="nl-NL" dirty="0"/>
              <a:t> vertolkte.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5 </a:t>
            </a:r>
            <a:r>
              <a:rPr lang="nl-NL" dirty="0"/>
              <a:t>In de tijd van wederopbouw bereikte de zanger-gitarist Eddy </a:t>
            </a:r>
            <a:r>
              <a:rPr lang="nl-NL" dirty="0" err="1"/>
              <a:t>Christiani</a:t>
            </a:r>
            <a:r>
              <a:rPr lang="nl-NL" dirty="0"/>
              <a:t> de status van popidool met Nederlandstalige hits als Kleine Greetje uit de polder en Daar bij de waterkant.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6 </a:t>
            </a:r>
            <a:r>
              <a:rPr lang="nl-NL" dirty="0"/>
              <a:t>Tijdens de oliecrisis veroorzaakte het kleinkunstgezelschap Farce Majeur met hun carnavalsnummer Kiele </a:t>
            </a:r>
            <a:r>
              <a:rPr lang="nl-NL" dirty="0" err="1"/>
              <a:t>Kiele</a:t>
            </a:r>
            <a:r>
              <a:rPr lang="nl-NL" dirty="0"/>
              <a:t> Koeweit een diplomatieke rel.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(2p) Zet </a:t>
            </a:r>
            <a:r>
              <a:rPr lang="nl-NL" dirty="0"/>
              <a:t>deze gegevens over Nederlandse popartiesten in de juiste chronologische volgorde, van vroeger naar later. Noteer alleen de nummers. </a:t>
            </a:r>
          </a:p>
        </p:txBody>
      </p:sp>
    </p:spTree>
    <p:extLst>
      <p:ext uri="{BB962C8B-B14F-4D97-AF65-F5344CB8AC3E}">
        <p14:creationId xmlns:p14="http://schemas.microsoft.com/office/powerpoint/2010/main" val="3915999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maximumscore 2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</a:t>
            </a:r>
            <a:r>
              <a:rPr lang="nl-NL" dirty="0"/>
              <a:t>juiste volgorde is: 5, 2, 6, 1, 3, 4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Opmerking </a:t>
            </a:r>
            <a:r>
              <a:rPr lang="nl-NL" dirty="0"/>
              <a:t>Als door het weglaten van één foutief geplaatst nummer een verder complete en foutloze reeks ontstaat, wordt 1 scorepunt toegekend. </a:t>
            </a:r>
          </a:p>
        </p:txBody>
      </p:sp>
    </p:spTree>
    <p:extLst>
      <p:ext uri="{BB962C8B-B14F-4D97-AF65-F5344CB8AC3E}">
        <p14:creationId xmlns:p14="http://schemas.microsoft.com/office/powerpoint/2010/main" val="1819856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Nederland… mislukte multiculturele samenleving?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Tot +/- jaren ‘90 positieve gedachtes over multiculturele </a:t>
            </a:r>
            <a:r>
              <a:rPr lang="nl-NL" dirty="0" smtClean="0"/>
              <a:t>samenleving, na </a:t>
            </a:r>
            <a:r>
              <a:rPr lang="nl-NL" dirty="0"/>
              <a:t>2000 </a:t>
            </a:r>
            <a:r>
              <a:rPr lang="nl-NL" dirty="0" smtClean="0"/>
              <a:t>kentering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meer </a:t>
            </a:r>
            <a:r>
              <a:rPr lang="nl-NL" dirty="0"/>
              <a:t>kritiek op multiculturele samenleving </a:t>
            </a:r>
            <a:r>
              <a:rPr lang="nl-NL" dirty="0" smtClean="0"/>
              <a:t>door: </a:t>
            </a:r>
          </a:p>
          <a:p>
            <a:r>
              <a:rPr lang="nl-NL" dirty="0" smtClean="0"/>
              <a:t>achterstanden </a:t>
            </a:r>
            <a:r>
              <a:rPr lang="nl-NL" dirty="0"/>
              <a:t>bij </a:t>
            </a:r>
            <a:r>
              <a:rPr lang="nl-NL" dirty="0" smtClean="0"/>
              <a:t>migrantengroepen</a:t>
            </a:r>
          </a:p>
          <a:p>
            <a:r>
              <a:rPr lang="nl-NL" dirty="0" smtClean="0"/>
              <a:t>weinig </a:t>
            </a:r>
            <a:r>
              <a:rPr lang="nl-NL" dirty="0"/>
              <a:t>vermenging </a:t>
            </a:r>
            <a:r>
              <a:rPr lang="nl-NL" dirty="0" smtClean="0"/>
              <a:t>tussen bevolkingsgroepen</a:t>
            </a:r>
          </a:p>
          <a:p>
            <a:r>
              <a:rPr lang="nl-NL" dirty="0"/>
              <a:t>s</a:t>
            </a:r>
            <a:r>
              <a:rPr lang="nl-NL" dirty="0" smtClean="0"/>
              <a:t>ommige Nederlanders voelden zich bedreigd door komst arbeidsmigranten</a:t>
            </a:r>
          </a:p>
          <a:p>
            <a:r>
              <a:rPr lang="nl-NL" dirty="0"/>
              <a:t>g</a:t>
            </a:r>
            <a:r>
              <a:rPr lang="nl-NL" dirty="0" smtClean="0"/>
              <a:t>evoel van kloof tussen burgers en politiek (‘er wordt niet geluisterd’)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eraccolade 3"/>
          <p:cNvSpPr/>
          <p:nvPr/>
        </p:nvSpPr>
        <p:spPr>
          <a:xfrm rot="16200000" flipH="1" flipV="1">
            <a:off x="5683431" y="38511"/>
            <a:ext cx="927463" cy="10617925"/>
          </a:xfrm>
          <a:prstGeom prst="rightBrace">
            <a:avLst>
              <a:gd name="adj1" fmla="val 6056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084069" y="5866881"/>
            <a:ext cx="7213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Deze negatieve gevoelens t.a.v. de multiculturele samenleving werden versterkt door de aanslag door Al Qaida in New York (‘9-11’) </a:t>
            </a:r>
            <a:r>
              <a:rPr lang="nl-NL" sz="2000" dirty="0" smtClean="0">
                <a:sym typeface="Wingdings" panose="05000000000000000000" pitchFamily="2" charset="2"/>
              </a:rPr>
              <a:t> angst voor islam</a:t>
            </a:r>
            <a:r>
              <a:rPr lang="nl-NL" sz="2000" dirty="0" smtClean="0"/>
              <a:t>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6791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9-11-01: aanslagen Al Qaida in New York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6305550" y="180126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The </a:t>
            </a:r>
            <a:r>
              <a:rPr lang="nl-NL" dirty="0" err="1" smtClean="0"/>
              <a:t>falling</a:t>
            </a:r>
            <a:r>
              <a:rPr lang="nl-NL" dirty="0" smtClean="0"/>
              <a:t> man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Falling Man | 100 Photographs | The Most Influential Images of All Time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784957" y="1426108"/>
            <a:ext cx="38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NOS begint met uitzending 9/11 | NOS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91" y="1778023"/>
            <a:ext cx="54673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06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366068" y="875212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Foto’s BMS </a:t>
            </a:r>
            <a:r>
              <a:rPr lang="nl-NL" dirty="0" smtClean="0"/>
              <a:t>2014 reis NY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2893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601200" y="783771"/>
            <a:ext cx="199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3000 namen voor 3000 overledenen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5267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Vanaf 2002 is </a:t>
            </a:r>
            <a:r>
              <a:rPr lang="nl-NL" b="1" dirty="0" smtClean="0">
                <a:solidFill>
                  <a:srgbClr val="FF0000"/>
                </a:solidFill>
              </a:rPr>
              <a:t>polarisatie </a:t>
            </a:r>
            <a:r>
              <a:rPr lang="nl-NL" dirty="0" smtClean="0"/>
              <a:t>zichtbaar in de politiek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2002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839787" y="2661829"/>
            <a:ext cx="5157787" cy="3684588"/>
          </a:xfrm>
        </p:spPr>
        <p:txBody>
          <a:bodyPr numCol="2"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CDA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LPF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VVD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PvdA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GroenLinks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SP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D66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ChristenUnie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SGP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Leefbaar Nederland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Verenigde </a:t>
            </a:r>
            <a:r>
              <a:rPr lang="nl-NL" dirty="0" err="1" smtClean="0"/>
              <a:t>SeniorenPartij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Vrije Indische Partij &amp; Ouderenunie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Duurzaam Nederland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Partij van de toekomst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Nieuwe Midden Partij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Republikeinse Volkspartij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3"/>
          </p:nvPr>
        </p:nvSpPr>
        <p:spPr>
          <a:xfrm>
            <a:off x="6172200" y="823402"/>
            <a:ext cx="5183188" cy="40900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2021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6097588" y="1232410"/>
            <a:ext cx="6119949" cy="5397954"/>
          </a:xfrm>
        </p:spPr>
        <p:txBody>
          <a:bodyPr numCol="2"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50 +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CDA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ChristenUnie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D66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Denk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err="1" smtClean="0"/>
              <a:t>FvD</a:t>
            </a:r>
            <a:endParaRPr lang="nl-NL" sz="1050" dirty="0" smtClean="0"/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GroenLinks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PvdA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PvdD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PVV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SGP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SP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VVD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BBB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Bij1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Blanco lijst met als eerste kandidaat Zeven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Code Oranje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De Feestpartij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De Groenen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De Piratenpartij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JA21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Jezus Leeft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JONG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Lijst Henk Krol 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Libertaire Partij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Modern Nederland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NIDA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err="1" smtClean="0"/>
              <a:t>NLBeter</a:t>
            </a:r>
            <a:endParaRPr lang="nl-NL" sz="1050" dirty="0" smtClean="0"/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OPRECHT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Partij van de Eenheid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Partij voor de Republiek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Splinter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Trots op Nederland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err="1" smtClean="0"/>
              <a:t>U-Buntu</a:t>
            </a:r>
            <a:r>
              <a:rPr lang="nl-NL" sz="1050" dirty="0" smtClean="0"/>
              <a:t> </a:t>
            </a:r>
            <a:r>
              <a:rPr lang="nl-NL" sz="1050" dirty="0" err="1" smtClean="0"/>
              <a:t>Connected</a:t>
            </a:r>
            <a:r>
              <a:rPr lang="nl-NL" sz="1050" dirty="0" smtClean="0"/>
              <a:t> Front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err="1" smtClean="0"/>
              <a:t>Voit</a:t>
            </a:r>
            <a:endParaRPr lang="nl-NL" sz="1050" dirty="0" smtClean="0"/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Vrij en Sociaal Nederland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1050" dirty="0" smtClean="0"/>
              <a:t>Wij zijn </a:t>
            </a:r>
            <a:r>
              <a:rPr lang="nl-NL" sz="1050" dirty="0" err="1" smtClean="0"/>
              <a:t>Nederalnd</a:t>
            </a:r>
            <a:endParaRPr lang="nl-NL" sz="1050" dirty="0" smtClean="0"/>
          </a:p>
          <a:p>
            <a:pPr marL="742950" indent="-742950">
              <a:buFont typeface="+mj-lt"/>
              <a:buAutoNum type="arabicPeriod"/>
            </a:pPr>
            <a:endParaRPr lang="nl-NL" sz="1050" dirty="0" smtClean="0"/>
          </a:p>
          <a:p>
            <a:pPr marL="514350" indent="-514350">
              <a:buFont typeface="+mj-lt"/>
              <a:buAutoNum type="arabicPeriod"/>
            </a:pPr>
            <a:endParaRPr lang="nl-NL" sz="700" dirty="0" smtClean="0"/>
          </a:p>
          <a:p>
            <a:pPr marL="514350" indent="-514350">
              <a:buFont typeface="+mj-lt"/>
              <a:buAutoNum type="arabicPeriod"/>
            </a:pPr>
            <a:endParaRPr lang="nl-NL" sz="700" dirty="0"/>
          </a:p>
        </p:txBody>
      </p:sp>
      <p:sp>
        <p:nvSpPr>
          <p:cNvPr id="14" name="Vijfhoek 13"/>
          <p:cNvSpPr/>
          <p:nvPr/>
        </p:nvSpPr>
        <p:spPr>
          <a:xfrm>
            <a:off x="2965270" y="1232410"/>
            <a:ext cx="2873828" cy="91655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Nog nooit deden er zoveel partijen mee</a:t>
            </a:r>
            <a:endParaRPr lang="nl-NL" dirty="0"/>
          </a:p>
        </p:txBody>
      </p:sp>
      <p:sp>
        <p:nvSpPr>
          <p:cNvPr id="15" name="Vrije vorm 14"/>
          <p:cNvSpPr/>
          <p:nvPr/>
        </p:nvSpPr>
        <p:spPr>
          <a:xfrm>
            <a:off x="731520" y="2821577"/>
            <a:ext cx="1463040" cy="472720"/>
          </a:xfrm>
          <a:custGeom>
            <a:avLst/>
            <a:gdLst>
              <a:gd name="connsiteX0" fmla="*/ 78377 w 1463040"/>
              <a:gd name="connsiteY0" fmla="*/ 143692 h 472720"/>
              <a:gd name="connsiteX1" fmla="*/ 431074 w 1463040"/>
              <a:gd name="connsiteY1" fmla="*/ 52252 h 472720"/>
              <a:gd name="connsiteX2" fmla="*/ 548640 w 1463040"/>
              <a:gd name="connsiteY2" fmla="*/ 26126 h 472720"/>
              <a:gd name="connsiteX3" fmla="*/ 653143 w 1463040"/>
              <a:gd name="connsiteY3" fmla="*/ 0 h 472720"/>
              <a:gd name="connsiteX4" fmla="*/ 1110343 w 1463040"/>
              <a:gd name="connsiteY4" fmla="*/ 13063 h 472720"/>
              <a:gd name="connsiteX5" fmla="*/ 1227909 w 1463040"/>
              <a:gd name="connsiteY5" fmla="*/ 26126 h 472720"/>
              <a:gd name="connsiteX6" fmla="*/ 1306286 w 1463040"/>
              <a:gd name="connsiteY6" fmla="*/ 52252 h 472720"/>
              <a:gd name="connsiteX7" fmla="*/ 1358537 w 1463040"/>
              <a:gd name="connsiteY7" fmla="*/ 65314 h 472720"/>
              <a:gd name="connsiteX8" fmla="*/ 1423851 w 1463040"/>
              <a:gd name="connsiteY8" fmla="*/ 143692 h 472720"/>
              <a:gd name="connsiteX9" fmla="*/ 1463040 w 1463040"/>
              <a:gd name="connsiteY9" fmla="*/ 222069 h 472720"/>
              <a:gd name="connsiteX10" fmla="*/ 1410789 w 1463040"/>
              <a:gd name="connsiteY10" fmla="*/ 378823 h 472720"/>
              <a:gd name="connsiteX11" fmla="*/ 1254034 w 1463040"/>
              <a:gd name="connsiteY11" fmla="*/ 418012 h 472720"/>
              <a:gd name="connsiteX12" fmla="*/ 1188720 w 1463040"/>
              <a:gd name="connsiteY12" fmla="*/ 431074 h 472720"/>
              <a:gd name="connsiteX13" fmla="*/ 627017 w 1463040"/>
              <a:gd name="connsiteY13" fmla="*/ 444137 h 472720"/>
              <a:gd name="connsiteX14" fmla="*/ 574766 w 1463040"/>
              <a:gd name="connsiteY14" fmla="*/ 457200 h 472720"/>
              <a:gd name="connsiteX15" fmla="*/ 26126 w 1463040"/>
              <a:gd name="connsiteY15" fmla="*/ 457200 h 472720"/>
              <a:gd name="connsiteX16" fmla="*/ 0 w 1463040"/>
              <a:gd name="connsiteY16" fmla="*/ 418012 h 472720"/>
              <a:gd name="connsiteX17" fmla="*/ 52251 w 1463040"/>
              <a:gd name="connsiteY17" fmla="*/ 287383 h 472720"/>
              <a:gd name="connsiteX18" fmla="*/ 130629 w 1463040"/>
              <a:gd name="connsiteY18" fmla="*/ 235132 h 472720"/>
              <a:gd name="connsiteX19" fmla="*/ 169817 w 1463040"/>
              <a:gd name="connsiteY19" fmla="*/ 169817 h 4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63040" h="472720">
                <a:moveTo>
                  <a:pt x="78377" y="143692"/>
                </a:moveTo>
                <a:cubicBezTo>
                  <a:pt x="254510" y="77642"/>
                  <a:pt x="163592" y="105748"/>
                  <a:pt x="431074" y="52252"/>
                </a:cubicBezTo>
                <a:cubicBezTo>
                  <a:pt x="668263" y="4814"/>
                  <a:pt x="408822" y="64259"/>
                  <a:pt x="548640" y="26126"/>
                </a:cubicBezTo>
                <a:cubicBezTo>
                  <a:pt x="583281" y="16678"/>
                  <a:pt x="653143" y="0"/>
                  <a:pt x="653143" y="0"/>
                </a:cubicBezTo>
                <a:lnTo>
                  <a:pt x="1110343" y="13063"/>
                </a:lnTo>
                <a:cubicBezTo>
                  <a:pt x="1149732" y="14853"/>
                  <a:pt x="1189245" y="18393"/>
                  <a:pt x="1227909" y="26126"/>
                </a:cubicBezTo>
                <a:cubicBezTo>
                  <a:pt x="1254913" y="31527"/>
                  <a:pt x="1279569" y="45573"/>
                  <a:pt x="1306286" y="52252"/>
                </a:cubicBezTo>
                <a:lnTo>
                  <a:pt x="1358537" y="65314"/>
                </a:lnTo>
                <a:cubicBezTo>
                  <a:pt x="1387429" y="94206"/>
                  <a:pt x="1405663" y="107316"/>
                  <a:pt x="1423851" y="143692"/>
                </a:cubicBezTo>
                <a:cubicBezTo>
                  <a:pt x="1477929" y="251849"/>
                  <a:pt x="1388172" y="109767"/>
                  <a:pt x="1463040" y="222069"/>
                </a:cubicBezTo>
                <a:cubicBezTo>
                  <a:pt x="1456109" y="277517"/>
                  <a:pt x="1465563" y="342307"/>
                  <a:pt x="1410789" y="378823"/>
                </a:cubicBezTo>
                <a:cubicBezTo>
                  <a:pt x="1375015" y="402672"/>
                  <a:pt x="1294435" y="410667"/>
                  <a:pt x="1254034" y="418012"/>
                </a:cubicBezTo>
                <a:cubicBezTo>
                  <a:pt x="1232190" y="421984"/>
                  <a:pt x="1210903" y="430150"/>
                  <a:pt x="1188720" y="431074"/>
                </a:cubicBezTo>
                <a:cubicBezTo>
                  <a:pt x="1001597" y="438871"/>
                  <a:pt x="814251" y="439783"/>
                  <a:pt x="627017" y="444137"/>
                </a:cubicBezTo>
                <a:cubicBezTo>
                  <a:pt x="609600" y="448491"/>
                  <a:pt x="592510" y="454470"/>
                  <a:pt x="574766" y="457200"/>
                </a:cubicBezTo>
                <a:cubicBezTo>
                  <a:pt x="374763" y="487970"/>
                  <a:pt x="276249" y="464780"/>
                  <a:pt x="26126" y="457200"/>
                </a:cubicBezTo>
                <a:cubicBezTo>
                  <a:pt x="17417" y="444137"/>
                  <a:pt x="0" y="433711"/>
                  <a:pt x="0" y="418012"/>
                </a:cubicBezTo>
                <a:cubicBezTo>
                  <a:pt x="0" y="393274"/>
                  <a:pt x="23618" y="312437"/>
                  <a:pt x="52251" y="287383"/>
                </a:cubicBezTo>
                <a:cubicBezTo>
                  <a:pt x="75881" y="266706"/>
                  <a:pt x="130629" y="235132"/>
                  <a:pt x="130629" y="235132"/>
                </a:cubicBezTo>
                <a:cubicBezTo>
                  <a:pt x="162155" y="187842"/>
                  <a:pt x="149733" y="209985"/>
                  <a:pt x="169817" y="16981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200863" y="646108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600" dirty="0">
                <a:hlinkClick r:id="rId2"/>
              </a:rPr>
              <a:t>Pim Fortuyn vermoord live opnamen 6 mei 3 </a:t>
            </a:r>
            <a:r>
              <a:rPr lang="nl-NL" sz="1600" dirty="0" err="1">
                <a:hlinkClick r:id="rId2"/>
              </a:rPr>
              <a:t>fm</a:t>
            </a:r>
            <a:r>
              <a:rPr lang="nl-NL" sz="1600" dirty="0">
                <a:hlinkClick r:id="rId2"/>
              </a:rPr>
              <a:t> deel 1 - YouTube</a:t>
            </a:r>
            <a:endParaRPr lang="nl-NL" sz="1600" dirty="0"/>
          </a:p>
        </p:txBody>
      </p:sp>
      <p:sp>
        <p:nvSpPr>
          <p:cNvPr id="17" name="Rechthoek 16"/>
          <p:cNvSpPr/>
          <p:nvPr/>
        </p:nvSpPr>
        <p:spPr>
          <a:xfrm>
            <a:off x="206053" y="6219086"/>
            <a:ext cx="5518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NOS Journaal 6 mei 2002: aanslag Pim Fortuyn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7936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Politieke aardverschuiving in 2002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Door de moord op </a:t>
            </a:r>
            <a:r>
              <a:rPr lang="nl-NL" b="1" u="sng" dirty="0" smtClean="0"/>
              <a:t>Pim Fortuyn </a:t>
            </a:r>
            <a:r>
              <a:rPr lang="nl-NL" dirty="0" smtClean="0"/>
              <a:t>en de uitslag van de verkiezingen in 2002 gaan politieke partijen hun programma en beleid aanpassen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Meer gericht op: 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Integratie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Assimilatie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van groepen migranten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838200" y="58537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Pim Fortuyn over het integreren van buitenlanders in de Nederlandse samenleving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38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examenvraag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Gebruik </a:t>
            </a:r>
            <a:r>
              <a:rPr lang="nl-NL" sz="3200" dirty="0" smtClean="0"/>
              <a:t>de bron</a:t>
            </a:r>
          </a:p>
          <a:p>
            <a:pPr marL="0" indent="0">
              <a:buNone/>
            </a:pPr>
            <a:r>
              <a:rPr lang="nl-NL" sz="3200" dirty="0" smtClean="0"/>
              <a:t>Frits </a:t>
            </a:r>
            <a:r>
              <a:rPr lang="nl-NL" sz="3200" dirty="0"/>
              <a:t>Behrendt geeft in deze prent een mening weer over de vredesbeweging in Nederland op dat moment. </a:t>
            </a:r>
            <a:endParaRPr lang="nl-NL" sz="3200" dirty="0" smtClean="0"/>
          </a:p>
          <a:p>
            <a:pPr marL="0" indent="0">
              <a:buNone/>
            </a:pPr>
            <a:r>
              <a:rPr lang="nl-NL" sz="3200" dirty="0"/>
              <a:t>(</a:t>
            </a:r>
            <a:r>
              <a:rPr lang="nl-NL" sz="3200" dirty="0" smtClean="0"/>
              <a:t>2p) Leg </a:t>
            </a:r>
            <a:r>
              <a:rPr lang="nl-NL" sz="3200" dirty="0"/>
              <a:t>uit welke mening dat is. </a:t>
            </a:r>
          </a:p>
        </p:txBody>
      </p:sp>
    </p:spTree>
    <p:extLst>
      <p:ext uri="{BB962C8B-B14F-4D97-AF65-F5344CB8AC3E}">
        <p14:creationId xmlns:p14="http://schemas.microsoft.com/office/powerpoint/2010/main" val="3769748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Bankencrisis 2008 </a:t>
            </a:r>
            <a:r>
              <a:rPr lang="nl-NL" dirty="0" smtClean="0">
                <a:sym typeface="Wingdings" panose="05000000000000000000" pitchFamily="2" charset="2"/>
              </a:rPr>
              <a:t> nog meer polarisatie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Economische crisis / financiële crisis / bankencrisis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= Grootste economische crisis sinds jaren ’30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Onvrede over Europese samenwerking (want te veel afhankelijkheid)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41577" y="5713214"/>
            <a:ext cx="5371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Mini-</a:t>
            </a:r>
            <a:r>
              <a:rPr lang="nl-NL" dirty="0" err="1">
                <a:hlinkClick r:id="rId2"/>
              </a:rPr>
              <a:t>docu</a:t>
            </a:r>
            <a:r>
              <a:rPr lang="nl-NL" dirty="0">
                <a:hlinkClick r:id="rId2"/>
              </a:rPr>
              <a:t>: De redactie en de financiële crisis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6669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En dan ook nog dit: </a:t>
            </a:r>
            <a:br>
              <a:rPr lang="nl-NL" dirty="0" smtClean="0"/>
            </a:br>
            <a:r>
              <a:rPr lang="nl-NL" dirty="0" smtClean="0"/>
              <a:t>ondertussen is er een </a:t>
            </a:r>
            <a:r>
              <a:rPr lang="nl-NL" b="1" dirty="0" smtClean="0">
                <a:solidFill>
                  <a:srgbClr val="FF0000"/>
                </a:solidFill>
              </a:rPr>
              <a:t>Digitale revolutie </a:t>
            </a:r>
            <a:r>
              <a:rPr lang="nl-NL" dirty="0" smtClean="0">
                <a:sym typeface="Wingdings" panose="05000000000000000000" pitchFamily="2" charset="2"/>
              </a:rPr>
              <a:t> nog meer individualisering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50869"/>
            <a:ext cx="10515600" cy="412609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Digitale revolutie = introductie internet, komst mobiele telefonie, komst sociale netwerken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Wat is het effect van deze digitale revolutie? </a:t>
            </a:r>
            <a:r>
              <a:rPr lang="nl-NL" dirty="0" smtClean="0">
                <a:sym typeface="Wingdings" panose="05000000000000000000" pitchFamily="2" charset="2"/>
              </a:rPr>
              <a:t> je kunt nog zelfstandiger zijn  = nog meer individualisering.. </a:t>
            </a:r>
            <a:endParaRPr lang="nl-NL" dirty="0"/>
          </a:p>
        </p:txBody>
      </p:sp>
      <p:sp>
        <p:nvSpPr>
          <p:cNvPr id="4" name="Rechteraccolade 3"/>
          <p:cNvSpPr/>
          <p:nvPr/>
        </p:nvSpPr>
        <p:spPr>
          <a:xfrm rot="5400000">
            <a:off x="5571310" y="-929935"/>
            <a:ext cx="509451" cy="1037191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646023" y="4948397"/>
            <a:ext cx="289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Het draait om ‘ik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6" name="Bijschrift met afgeronde rechthoek 5"/>
          <p:cNvSpPr/>
          <p:nvPr/>
        </p:nvSpPr>
        <p:spPr>
          <a:xfrm>
            <a:off x="640080" y="4851945"/>
            <a:ext cx="3017519" cy="1543843"/>
          </a:xfrm>
          <a:prstGeom prst="wedgeRoundRectCallout">
            <a:avLst>
              <a:gd name="adj1" fmla="val 56533"/>
              <a:gd name="adj2" fmla="val -7541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En dit versterkt weer de polarisatie (iedereen eigen bubbel (algoritmen)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451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eens extra uitleg?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14. Toenemende individualisering (havo HC Nederland) </a:t>
            </a:r>
            <a:r>
              <a:rPr lang="nl-NL" dirty="0" smtClean="0">
                <a:hlinkClick r:id="rId2"/>
              </a:rPr>
              <a:t>– YouTube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556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Naar aanleiding </a:t>
            </a:r>
            <a:r>
              <a:rPr lang="nl-NL" dirty="0"/>
              <a:t>van de Nederlandse demonstraties tegen kernwapens in 1981 maakt Frits Behrendt deze prent voor Het Parool: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838200" y="1994438"/>
            <a:ext cx="4451252" cy="4729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Toelichting: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Op </a:t>
            </a:r>
            <a:r>
              <a:rPr lang="nl-NL" dirty="0"/>
              <a:t>de bril van de demonstrant staat: "USA" (de Verenigde Staten). Op de spandoeken staat: "Geen kernwapens", "halt!", "nee", "vrede" en "stop". Op het jasje van de man staan buttons met: "nee" en "IKV" (Interkerkelijk Vredesberaad, de organisator van de demonstratie).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441" y="1825625"/>
            <a:ext cx="4850276" cy="50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9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maximumscore 2 </a:t>
            </a:r>
            <a:endParaRPr lang="nl-NL" sz="3200" dirty="0" smtClean="0"/>
          </a:p>
          <a:p>
            <a:pPr marL="0" indent="0">
              <a:buNone/>
            </a:pPr>
            <a:r>
              <a:rPr lang="nl-NL" sz="3200" dirty="0" smtClean="0"/>
              <a:t>Kern </a:t>
            </a:r>
            <a:r>
              <a:rPr lang="nl-NL" sz="3200" dirty="0"/>
              <a:t>van een juist antwoord is dat in de prent de vredesbeweging </a:t>
            </a:r>
            <a:r>
              <a:rPr lang="nl-NL" sz="3200" b="1" u="sng" dirty="0"/>
              <a:t>eenzijdigheid </a:t>
            </a:r>
            <a:r>
              <a:rPr lang="nl-NL" sz="3200" dirty="0"/>
              <a:t>wordt verweten, omdat er niet geprotesteerd wordt tegen de kernwapens van de Sovjet-Unie / omdat er alleen geprotesteerd wordt tegen de kernwapens van de Verenigde Staten </a:t>
            </a:r>
            <a:r>
              <a:rPr lang="nl-NL" sz="3200" i="1" dirty="0"/>
              <a:t>(wat blijkt uit de eenzijdigheid van de bril met links een zwart glas / alleen een Amerikaanse raket).</a:t>
            </a:r>
          </a:p>
        </p:txBody>
      </p:sp>
    </p:spTree>
    <p:extLst>
      <p:ext uri="{BB962C8B-B14F-4D97-AF65-F5344CB8AC3E}">
        <p14:creationId xmlns:p14="http://schemas.microsoft.com/office/powerpoint/2010/main" val="226307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Oorlog in Joegoslavië 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D</a:t>
            </a:r>
            <a:r>
              <a:rPr lang="nl-NL" dirty="0" smtClean="0">
                <a:sym typeface="Wingdings" panose="05000000000000000000" pitchFamily="2" charset="2"/>
              </a:rPr>
              <a:t>oor het einde van de Koude Oorlog breekt er in Joegoslavië een burgeroorlog uit tussen verschillende etnische groepen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De internationale gemeenschap bemoeit zich ermee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Nederland levert bijdrage met vredesmissie en moet de enclave </a:t>
            </a:r>
            <a:r>
              <a:rPr lang="nl-NL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Srebrenica</a:t>
            </a:r>
            <a:r>
              <a:rPr lang="nl-NL" dirty="0" smtClean="0">
                <a:sym typeface="Wingdings" panose="05000000000000000000" pitchFamily="2" charset="2"/>
              </a:rPr>
              <a:t> beschermen (UNPROFOR); dit is gruwelijk mislukt (11/12 juli 1995)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Serviërs vallen binnen en deporteren en vermoorden +/- 8000 moslimmannen- en jongens </a:t>
            </a:r>
            <a:r>
              <a:rPr lang="nl-NL" sz="2100" i="1" dirty="0" smtClean="0">
                <a:sym typeface="Wingdings" panose="05000000000000000000" pitchFamily="2" charset="2"/>
              </a:rPr>
              <a:t>(grootste genocide na de Holocaust).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400" dirty="0">
                <a:hlinkClick r:id="rId2"/>
              </a:rPr>
              <a:t>https://schooltv.nl/video/andere-tijden-in-de-klas-vluchtelingen-uit-bosnie</a:t>
            </a:r>
            <a:r>
              <a:rPr lang="nl-NL" sz="1400" dirty="0" smtClean="0">
                <a:hlinkClick r:id="rId2"/>
              </a:rPr>
              <a:t>/</a:t>
            </a:r>
            <a:r>
              <a:rPr lang="nl-NL" sz="1400" dirty="0" smtClean="0"/>
              <a:t> </a:t>
            </a:r>
            <a:endParaRPr lang="nl-NL" sz="1400" dirty="0"/>
          </a:p>
        </p:txBody>
      </p:sp>
      <p:sp>
        <p:nvSpPr>
          <p:cNvPr id="7" name="Rechthoek 6"/>
          <p:cNvSpPr/>
          <p:nvPr/>
        </p:nvSpPr>
        <p:spPr>
          <a:xfrm>
            <a:off x="0" y="6027003"/>
            <a:ext cx="5745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hlinkClick r:id="rId3"/>
              </a:rPr>
              <a:t>https://</a:t>
            </a:r>
            <a:r>
              <a:rPr lang="nl-NL" sz="1400" dirty="0" smtClean="0">
                <a:hlinkClick r:id="rId3"/>
              </a:rPr>
              <a:t>nos.nl/collectie/13844/video/2340091-hoe-het-in-1995-zo-vreselijk-mis-kon-gaan-in-srebrenica</a:t>
            </a:r>
            <a:r>
              <a:rPr lang="nl-NL" sz="1400" dirty="0" smtClean="0"/>
              <a:t> </a:t>
            </a:r>
            <a:endParaRPr lang="nl-NL" sz="1400" dirty="0"/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35" y="46413"/>
            <a:ext cx="4740812" cy="68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ig bijschrift 9"/>
          <p:cNvSpPr/>
          <p:nvPr/>
        </p:nvSpPr>
        <p:spPr>
          <a:xfrm>
            <a:off x="6471138" y="4271972"/>
            <a:ext cx="3038621" cy="2245509"/>
          </a:xfrm>
          <a:prstGeom prst="wedgeRectCallout">
            <a:avLst>
              <a:gd name="adj1" fmla="val -84948"/>
              <a:gd name="adj2" fmla="val -35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rgbClr val="FF0000"/>
                </a:solidFill>
              </a:rPr>
              <a:t>Door dit grote drama met bijdrage Nederlandse militaire missie stelt Nederland zich minder prominent op in internationale politiek. 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537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ssagraven-in-bos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25" y="0"/>
            <a:ext cx="9419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8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7/74/Potoc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9369085" y="154744"/>
            <a:ext cx="24477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Begrafenis van 505 geïdentificeerde slachtoffers in </a:t>
            </a:r>
            <a:r>
              <a:rPr lang="nl-NL" sz="2800" dirty="0" err="1"/>
              <a:t>Potočari</a:t>
            </a:r>
            <a:r>
              <a:rPr lang="nl-NL" sz="2800" dirty="0"/>
              <a:t>, 11 juli 2006</a:t>
            </a:r>
          </a:p>
        </p:txBody>
      </p:sp>
    </p:spTree>
    <p:extLst>
      <p:ext uri="{BB962C8B-B14F-4D97-AF65-F5344CB8AC3E}">
        <p14:creationId xmlns:p14="http://schemas.microsoft.com/office/powerpoint/2010/main" val="12111295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1973</Words>
  <Application>Microsoft Office PowerPoint</Application>
  <PresentationFormat>Breedbeeld</PresentationFormat>
  <Paragraphs>263</Paragraphs>
  <Slides>42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Kantoorthema</vt:lpstr>
      <vt:lpstr>Deelcontext 2  </vt:lpstr>
      <vt:lpstr>Hoofdvraag</vt:lpstr>
      <vt:lpstr>Nederland en de Koude Oorlog</vt:lpstr>
      <vt:lpstr>examenvraag</vt:lpstr>
      <vt:lpstr>Naar aanleiding van de Nederlandse demonstraties tegen kernwapens in 1981 maakt Frits Behrendt deze prent voor Het Parool:</vt:lpstr>
      <vt:lpstr>Antwoord examenvraag</vt:lpstr>
      <vt:lpstr>Oorlog in Joegoslavië </vt:lpstr>
      <vt:lpstr>PowerPoint-presentatie</vt:lpstr>
      <vt:lpstr>PowerPoint-presentatie</vt:lpstr>
      <vt:lpstr>PowerPoint-presentatie</vt:lpstr>
      <vt:lpstr>PowerPoint-presentatie</vt:lpstr>
      <vt:lpstr>Nederland in Europa</vt:lpstr>
      <vt:lpstr>PowerPoint-presentatie</vt:lpstr>
      <vt:lpstr>PowerPoint-presentatie</vt:lpstr>
      <vt:lpstr>Oliecrisis wordt economische crisis</vt:lpstr>
      <vt:lpstr>PowerPoint-presentatie</vt:lpstr>
      <vt:lpstr>Oliecrisis? = oorzaak van economische crisis of stagnatie </vt:lpstr>
      <vt:lpstr>PowerPoint-presentatie</vt:lpstr>
      <vt:lpstr>Economische crises: jaren 30 en 80 vergelijking (bron cbs)</vt:lpstr>
      <vt:lpstr>Economische crisis  gevolgen voor verzorgingsstaat Nederland</vt:lpstr>
      <vt:lpstr>‘polderen’ kent een lange geschiedenis in NL</vt:lpstr>
      <vt:lpstr>PowerPoint-presentatie</vt:lpstr>
      <vt:lpstr>PowerPoint-presentatie</vt:lpstr>
      <vt:lpstr>Economische bloeiperiode eind jaren ‘80 tot 2008</vt:lpstr>
      <vt:lpstr>PowerPoint-presentatie</vt:lpstr>
      <vt:lpstr>Sociaal-culturele veranderingen jaren ‘80 tot 2008</vt:lpstr>
      <vt:lpstr>De staat werkt mee aan de individualisering </vt:lpstr>
      <vt:lpstr>Individualisering werkt door in alle lagen van de samenleving: jongeren</vt:lpstr>
      <vt:lpstr>Examenvraag</vt:lpstr>
      <vt:lpstr>Bron</vt:lpstr>
      <vt:lpstr>Antwoord examenvraag</vt:lpstr>
      <vt:lpstr>Examenvraag</vt:lpstr>
      <vt:lpstr>Antwoord examenvraag</vt:lpstr>
      <vt:lpstr>Nederland… mislukte multiculturele samenleving? </vt:lpstr>
      <vt:lpstr>9-11-01: aanslagen Al Qaida in New York</vt:lpstr>
      <vt:lpstr>PowerPoint-presentatie</vt:lpstr>
      <vt:lpstr>PowerPoint-presentatie</vt:lpstr>
      <vt:lpstr>Vanaf 2002 is polarisatie zichtbaar in de politiek</vt:lpstr>
      <vt:lpstr>Politieke aardverschuiving in 2002</vt:lpstr>
      <vt:lpstr>Bankencrisis 2008  nog meer polarisatie </vt:lpstr>
      <vt:lpstr>En dan ook nog dit:  ondertussen is er een Digitale revolutie  nog meer individualisering</vt:lpstr>
      <vt:lpstr>Nog eens extra uitleg?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Deelcontext 2  De Nederlandse maatschappij 1978 - 2008</dc:title>
  <dc:creator>Kristel Biemans</dc:creator>
  <cp:lastModifiedBy>Kristel Biemans</cp:lastModifiedBy>
  <cp:revision>82</cp:revision>
  <dcterms:created xsi:type="dcterms:W3CDTF">2021-03-01T07:52:01Z</dcterms:created>
  <dcterms:modified xsi:type="dcterms:W3CDTF">2023-04-11T11:31:34Z</dcterms:modified>
</cp:coreProperties>
</file>